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40"/>
  </p:notesMasterIdLst>
  <p:sldIdLst>
    <p:sldId id="258" r:id="rId2"/>
    <p:sldId id="362" r:id="rId3"/>
    <p:sldId id="369" r:id="rId4"/>
    <p:sldId id="326" r:id="rId5"/>
    <p:sldId id="370" r:id="rId6"/>
    <p:sldId id="371" r:id="rId7"/>
    <p:sldId id="372" r:id="rId8"/>
    <p:sldId id="263" r:id="rId9"/>
    <p:sldId id="290" r:id="rId10"/>
    <p:sldId id="328" r:id="rId11"/>
    <p:sldId id="272" r:id="rId12"/>
    <p:sldId id="364" r:id="rId13"/>
    <p:sldId id="274" r:id="rId14"/>
    <p:sldId id="275" r:id="rId15"/>
    <p:sldId id="276" r:id="rId16"/>
    <p:sldId id="277" r:id="rId17"/>
    <p:sldId id="329" r:id="rId18"/>
    <p:sldId id="365" r:id="rId19"/>
    <p:sldId id="271" r:id="rId20"/>
    <p:sldId id="373" r:id="rId21"/>
    <p:sldId id="312" r:id="rId22"/>
    <p:sldId id="376" r:id="rId23"/>
    <p:sldId id="291" r:id="rId24"/>
    <p:sldId id="292" r:id="rId25"/>
    <p:sldId id="293" r:id="rId26"/>
    <p:sldId id="296" r:id="rId27"/>
    <p:sldId id="330" r:id="rId28"/>
    <p:sldId id="374" r:id="rId29"/>
    <p:sldId id="363" r:id="rId30"/>
    <p:sldId id="269" r:id="rId31"/>
    <p:sldId id="378" r:id="rId32"/>
    <p:sldId id="379" r:id="rId33"/>
    <p:sldId id="380" r:id="rId34"/>
    <p:sldId id="375" r:id="rId35"/>
    <p:sldId id="377" r:id="rId36"/>
    <p:sldId id="305" r:id="rId37"/>
    <p:sldId id="342" r:id="rId38"/>
    <p:sldId id="320" r:id="rId39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  <a:srgbClr val="FF7C80"/>
    <a:srgbClr val="FF9933"/>
    <a:srgbClr val="A1A11F"/>
    <a:srgbClr val="FF66CC"/>
    <a:srgbClr val="E59AFA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494" autoAdjust="0"/>
  </p:normalViewPr>
  <p:slideViewPr>
    <p:cSldViewPr snapToGrid="0">
      <p:cViewPr varScale="1">
        <p:scale>
          <a:sx n="39" d="100"/>
          <a:sy n="39" d="100"/>
        </p:scale>
        <p:origin x="30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D780A-89C1-4C85-B303-41873FFCEF54}" type="datetimeFigureOut">
              <a:rPr kumimoji="1" lang="ja-JP" altLang="en-US" smtClean="0"/>
              <a:t>2019/12/6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4FC1E-A4C8-419F-B1FC-589C546EF7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912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77D87-A9B5-4692-935A-1A05CF10B93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1376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77D87-A9B5-4692-935A-1A05CF10B93F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2535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77D87-A9B5-4692-935A-1A05CF10B93F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3363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77D87-A9B5-4692-935A-1A05CF10B93F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6902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77D87-A9B5-4692-935A-1A05CF10B93F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662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77D87-A9B5-4692-935A-1A05CF10B93F}" type="slidenum">
              <a:rPr lang="ja-JP" altLang="en-US" smtClean="0">
                <a:solidFill>
                  <a:prstClr val="black"/>
                </a:solidFill>
              </a:rPr>
              <a:pPr/>
              <a:t>18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776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77D87-A9B5-4692-935A-1A05CF10B93F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561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8113" y="1350963"/>
            <a:ext cx="6480175" cy="36464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77D87-A9B5-4692-935A-1A05CF10B93F}" type="slidenum">
              <a:rPr lang="ja-JP" altLang="en-US" smtClean="0">
                <a:solidFill>
                  <a:prstClr val="black"/>
                </a:solidFill>
              </a:rPr>
              <a:pPr/>
              <a:t>20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43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8113" y="1350963"/>
            <a:ext cx="6480175" cy="36464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77D87-A9B5-4692-935A-1A05CF10B93F}" type="slidenum">
              <a:rPr lang="ja-JP" altLang="en-US" smtClean="0">
                <a:solidFill>
                  <a:prstClr val="black"/>
                </a:solidFill>
              </a:rPr>
              <a:pPr/>
              <a:t>28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504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8113" y="1350963"/>
            <a:ext cx="6480175" cy="36464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77D87-A9B5-4692-935A-1A05CF10B93F}" type="slidenum">
              <a:rPr lang="ja-JP" altLang="en-US" smtClean="0">
                <a:solidFill>
                  <a:prstClr val="black"/>
                </a:solidFill>
              </a:rPr>
              <a:pPr/>
              <a:t>34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63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8113" y="1350963"/>
            <a:ext cx="6480175" cy="36464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77D87-A9B5-4692-935A-1A05CF10B93F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9773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77D87-A9B5-4692-935A-1A05CF10B93F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2569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77D87-A9B5-4692-935A-1A05CF10B93F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0017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77D87-A9B5-4692-935A-1A05CF10B93F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946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77D87-A9B5-4692-935A-1A05CF10B93F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4440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77D87-A9B5-4692-935A-1A05CF10B93F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5596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77D87-A9B5-4692-935A-1A05CF10B93F}" type="slidenum">
              <a:rPr lang="ja-JP" altLang="en-US" smtClean="0">
                <a:solidFill>
                  <a:prstClr val="black"/>
                </a:solidFill>
              </a:rPr>
              <a:pPr/>
              <a:t>12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27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77D87-A9B5-4692-935A-1A05CF10B93F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199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5AF3-699A-455E-AF64-0DFD8454DD10}" type="datetimeFigureOut">
              <a:rPr kumimoji="1" lang="ja-JP" altLang="en-US" smtClean="0"/>
              <a:t>2019/12/6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70AB-4AD0-4CF9-835C-443A7DACDD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992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5AF3-699A-455E-AF64-0DFD8454DD10}" type="datetimeFigureOut">
              <a:rPr kumimoji="1" lang="ja-JP" altLang="en-US" smtClean="0"/>
              <a:t>2019/12/6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70AB-4AD0-4CF9-835C-443A7DACDD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7029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5AF3-699A-455E-AF64-0DFD8454DD10}" type="datetimeFigureOut">
              <a:rPr kumimoji="1" lang="ja-JP" altLang="en-US" smtClean="0"/>
              <a:t>2019/12/6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70AB-4AD0-4CF9-835C-443A7DACDD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202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5AF3-699A-455E-AF64-0DFD8454DD10}" type="datetimeFigureOut">
              <a:rPr kumimoji="1" lang="ja-JP" altLang="en-US" smtClean="0"/>
              <a:t>2019/12/6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70AB-4AD0-4CF9-835C-443A7DACDD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483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5AF3-699A-455E-AF64-0DFD8454DD10}" type="datetimeFigureOut">
              <a:rPr kumimoji="1" lang="ja-JP" altLang="en-US" smtClean="0"/>
              <a:t>2019/12/6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70AB-4AD0-4CF9-835C-443A7DACDD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519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5AF3-699A-455E-AF64-0DFD8454DD10}" type="datetimeFigureOut">
              <a:rPr kumimoji="1" lang="ja-JP" altLang="en-US" smtClean="0"/>
              <a:t>2019/12/6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70AB-4AD0-4CF9-835C-443A7DACDD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1072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5AF3-699A-455E-AF64-0DFD8454DD10}" type="datetimeFigureOut">
              <a:rPr kumimoji="1" lang="ja-JP" altLang="en-US" smtClean="0"/>
              <a:t>2019/12/6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70AB-4AD0-4CF9-835C-443A7DACDD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782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5AF3-699A-455E-AF64-0DFD8454DD10}" type="datetimeFigureOut">
              <a:rPr kumimoji="1" lang="ja-JP" altLang="en-US" smtClean="0"/>
              <a:t>2019/12/6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70AB-4AD0-4CF9-835C-443A7DACDD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45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5AF3-699A-455E-AF64-0DFD8454DD10}" type="datetimeFigureOut">
              <a:rPr kumimoji="1" lang="ja-JP" altLang="en-US" smtClean="0"/>
              <a:t>2019/12/6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70AB-4AD0-4CF9-835C-443A7DACDD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9829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5AF3-699A-455E-AF64-0DFD8454DD10}" type="datetimeFigureOut">
              <a:rPr kumimoji="1" lang="ja-JP" altLang="en-US" smtClean="0"/>
              <a:t>2019/12/6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70AB-4AD0-4CF9-835C-443A7DACDD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725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5AF3-699A-455E-AF64-0DFD8454DD10}" type="datetimeFigureOut">
              <a:rPr kumimoji="1" lang="ja-JP" altLang="en-US" smtClean="0"/>
              <a:t>2019/12/6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70AB-4AD0-4CF9-835C-443A7DACDD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615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75AF3-699A-455E-AF64-0DFD8454DD10}" type="datetimeFigureOut">
              <a:rPr kumimoji="1" lang="ja-JP" altLang="en-US" smtClean="0"/>
              <a:t>2019/12/6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870AB-4AD0-4CF9-835C-443A7DACDD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039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jpeg"/><Relationship Id="rId4" Type="http://schemas.openxmlformats.org/officeDocument/2006/relationships/hyperlink" Target="http://www.google.co.jp/url?sa=i&amp;rct=j&amp;q=&amp;esrc=s&amp;source=images&amp;cd=&amp;ved=0ahUKEwi3g7WCxMnYAhVBybwKHSZJAC4QjRwIBw&amp;url=http://blog.bme.chu.jp/?day%3D20050718&amp;psig=AOvVaw3Af7Dcr8ibtE42iRDbmUEL&amp;ust=151554088860101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0540" y="0"/>
            <a:ext cx="11361822" cy="132556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ja-JP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令和元</a:t>
            </a:r>
            <a:r>
              <a:rPr kumimoji="1" lang="ja-JP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kumimoji="1" lang="ja-JP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　株式会社マルモト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10990385" y="172297"/>
            <a:ext cx="2743200" cy="365125"/>
          </a:xfrm>
        </p:spPr>
        <p:txBody>
          <a:bodyPr/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2019/11/17</a:t>
            </a: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38362" y="753570"/>
            <a:ext cx="11361822" cy="114398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lang="en-US" altLang="ja-JP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</a:t>
            </a:r>
            <a:r>
              <a:rPr lang="ja-JP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回安全運転講習会</a:t>
            </a:r>
          </a:p>
        </p:txBody>
      </p:sp>
      <p:pic>
        <p:nvPicPr>
          <p:cNvPr id="15" name="図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35" y="2171736"/>
            <a:ext cx="4501105" cy="3106181"/>
          </a:xfrm>
          <a:prstGeom prst="rect">
            <a:avLst/>
          </a:prstGeom>
        </p:spPr>
      </p:pic>
      <p:pic>
        <p:nvPicPr>
          <p:cNvPr id="16" name="irc_mi" descr="「昔の自転車」の画像検索結果">
            <a:hlinkClick r:id="rId4"/>
          </p:cNvPr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58" y="2202591"/>
            <a:ext cx="4290981" cy="31061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グループ化 4"/>
          <p:cNvGrpSpPr/>
          <p:nvPr/>
        </p:nvGrpSpPr>
        <p:grpSpPr>
          <a:xfrm>
            <a:off x="545909" y="5003736"/>
            <a:ext cx="11521627" cy="2064766"/>
            <a:chOff x="545909" y="5003736"/>
            <a:chExt cx="11521627" cy="2064766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545909" y="5003736"/>
              <a:ext cx="8210310" cy="2064766"/>
              <a:chOff x="-873193" y="4212515"/>
              <a:chExt cx="7420275" cy="2064766"/>
            </a:xfrm>
          </p:grpSpPr>
          <p:grpSp>
            <p:nvGrpSpPr>
              <p:cNvPr id="18" name="グループ化 17"/>
              <p:cNvGrpSpPr/>
              <p:nvPr/>
            </p:nvGrpSpPr>
            <p:grpSpPr>
              <a:xfrm>
                <a:off x="2447544" y="4730676"/>
                <a:ext cx="4099538" cy="1266759"/>
                <a:chOff x="2030802" y="4597540"/>
                <a:chExt cx="4099538" cy="1266759"/>
              </a:xfrm>
            </p:grpSpPr>
            <p:pic>
              <p:nvPicPr>
                <p:cNvPr id="21" name="図 20"/>
                <p:cNvPicPr>
                  <a:picLocks noChangeAspect="1" noChangeArrowheads="1"/>
                </p:cNvPicPr>
                <p:nvPr/>
              </p:nvPicPr>
              <p:blipFill>
                <a:blip r:embed="rId6">
                  <a:lum bright="-20000" contrast="4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30802" y="4831390"/>
                  <a:ext cx="3775670" cy="103290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</p:pic>
            <p:sp>
              <p:nvSpPr>
                <p:cNvPr id="22" name="正方形/長方形 21"/>
                <p:cNvSpPr/>
                <p:nvPr/>
              </p:nvSpPr>
              <p:spPr>
                <a:xfrm>
                  <a:off x="3026704" y="4597540"/>
                  <a:ext cx="3103636" cy="103290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660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GP創英角ﾎﾟｯﾌﾟ体" panose="040B0A00000000000000" pitchFamily="50" charset="-128"/>
                      <a:ea typeface="HGP創英角ﾎﾟｯﾌﾟ体" panose="040B0A00000000000000" pitchFamily="50" charset="-128"/>
                    </a:rPr>
                    <a:t>年</a:t>
                  </a:r>
                </a:p>
              </p:txBody>
            </p:sp>
          </p:grpSp>
          <p:sp>
            <p:nvSpPr>
              <p:cNvPr id="19" name="角丸四角形 18"/>
              <p:cNvSpPr/>
              <p:nvPr/>
            </p:nvSpPr>
            <p:spPr>
              <a:xfrm>
                <a:off x="-873193" y="4212515"/>
                <a:ext cx="3538282" cy="2064766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kumimoji="1" lang="ja-JP" altLang="en-US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走り続けて</a:t>
                </a:r>
                <a:r>
                  <a:rPr kumimoji="1" lang="ja-JP" altLang="en-US" sz="3200" b="1" dirty="0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　 </a:t>
                </a:r>
                <a:r>
                  <a:rPr kumimoji="1" lang="ja-JP" altLang="en-US" sz="7200" b="1" dirty="0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６</a:t>
                </a:r>
              </a:p>
            </p:txBody>
          </p:sp>
        </p:grpSp>
        <p:sp>
          <p:nvSpPr>
            <p:cNvPr id="23" name="正方形/長方形 22"/>
            <p:cNvSpPr/>
            <p:nvPr/>
          </p:nvSpPr>
          <p:spPr>
            <a:xfrm>
              <a:off x="3980641" y="6535827"/>
              <a:ext cx="2940344" cy="3200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1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6618516" y="5889171"/>
              <a:ext cx="5449020" cy="6466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marumoto</a:t>
              </a:r>
              <a:r>
                <a:rPr lang="en-US" altLang="ja-JP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 since1957</a:t>
              </a:r>
              <a:endParaRPr kumimoji="1" lang="en-US" altLang="ja-JP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3628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6008" y="664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ja-JP" altLang="en-US" sz="8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新入社員紹介</a:t>
            </a:r>
            <a:endParaRPr kumimoji="1" lang="ja-JP" altLang="en-US" sz="8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5760" y="1690687"/>
            <a:ext cx="11178540" cy="5167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社員番号：１０７９</a:t>
            </a:r>
            <a:endParaRPr lang="en-US" altLang="ja-JP" sz="32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所属：スズケンＳＰＤ</a:t>
            </a:r>
            <a:endParaRPr lang="en-US" altLang="ja-JP" sz="32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配属先：東京共済病院</a:t>
            </a:r>
            <a:endParaRPr lang="en-US" altLang="ja-JP" sz="32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名前：関　信子</a:t>
            </a:r>
            <a:endParaRPr lang="en-US" altLang="ja-JP" sz="32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趣味：観劇</a:t>
            </a:r>
            <a:endParaRPr lang="en-US" altLang="ja-JP" sz="32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49244" y="2210871"/>
            <a:ext cx="5167313" cy="387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6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9432" y="1212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ja-JP" altLang="en-US" sz="8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新入社員紹介</a:t>
            </a:r>
            <a:endParaRPr kumimoji="1" lang="ja-JP" altLang="en-US" sz="8000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6032" y="1690687"/>
            <a:ext cx="11288268" cy="5167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社員番号：１０８０</a:t>
            </a:r>
            <a:endParaRPr lang="en-US" altLang="ja-JP" sz="3200" dirty="0">
              <a:solidFill>
                <a:srgbClr val="00B0F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所属：３課</a:t>
            </a:r>
            <a:endParaRPr lang="en-US" altLang="ja-JP" sz="3200" dirty="0">
              <a:solidFill>
                <a:srgbClr val="00B0F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配属先：スズケン世田谷支店</a:t>
            </a:r>
            <a:endParaRPr lang="en-US" altLang="ja-JP" sz="3200" dirty="0">
              <a:solidFill>
                <a:srgbClr val="00B0F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名前：田中　稔</a:t>
            </a:r>
            <a:endParaRPr lang="en-US" altLang="ja-JP" sz="3200" dirty="0">
              <a:solidFill>
                <a:srgbClr val="00B0F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趣味：格闘技</a:t>
            </a:r>
            <a:endParaRPr lang="en-US" altLang="ja-JP" sz="3200" dirty="0">
              <a:solidFill>
                <a:srgbClr val="00B0F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（キックボクシング）</a:t>
            </a:r>
            <a:endParaRPr lang="en-US" altLang="ja-JP" sz="3200" dirty="0">
              <a:solidFill>
                <a:srgbClr val="00B0F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☆森井洋介選手とは飲み友達</a:t>
            </a:r>
            <a:endParaRPr lang="en-US" altLang="ja-JP" sz="3200" dirty="0">
              <a:solidFill>
                <a:srgbClr val="00B0F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endParaRPr lang="en-US" altLang="ja-JP" sz="3200" dirty="0">
              <a:solidFill>
                <a:srgbClr val="00B0F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233" y="1590248"/>
            <a:ext cx="4716907" cy="493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1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3816" y="969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ja-JP" altLang="en-US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新入社員紹介</a:t>
            </a:r>
            <a:endParaRPr kumimoji="1" lang="ja-JP" altLang="en-US" sz="8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5760" y="1690687"/>
            <a:ext cx="11178540" cy="5167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社員番号：１０８０</a:t>
            </a:r>
            <a:endParaRPr lang="en-US" altLang="ja-JP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所属：二ツ宮営業所</a:t>
            </a:r>
            <a:endParaRPr lang="en-US" altLang="ja-JP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配属先：安全推進係　参与</a:t>
            </a:r>
            <a:endParaRPr lang="en-US" altLang="ja-JP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名前：中里　章</a:t>
            </a:r>
            <a:endParaRPr lang="en-US" altLang="ja-JP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趣味：温泉めぐり♨</a:t>
            </a:r>
            <a:endParaRPr lang="en-US" altLang="ja-JP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endParaRPr lang="en-US" altLang="ja-JP" sz="3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710" y="1545302"/>
            <a:ext cx="4604554" cy="51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2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097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ja-JP" altLang="en-US" sz="8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新入社員紹介</a:t>
            </a:r>
            <a:endParaRPr kumimoji="1" lang="ja-JP" altLang="en-US" sz="80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0416" y="1690687"/>
            <a:ext cx="11263884" cy="5167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社員番号：１０８３</a:t>
            </a:r>
            <a:endParaRPr lang="en-US" altLang="ja-JP" sz="3200" dirty="0">
              <a:solidFill>
                <a:srgbClr val="0070C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所属：１課</a:t>
            </a:r>
            <a:endParaRPr lang="en-US" altLang="ja-JP" sz="3200" dirty="0">
              <a:solidFill>
                <a:srgbClr val="0070C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配属先：星野ビジネス</a:t>
            </a:r>
            <a:endParaRPr lang="en-US" altLang="ja-JP" sz="3200" dirty="0">
              <a:solidFill>
                <a:srgbClr val="0070C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名前：浦林　大祐</a:t>
            </a:r>
            <a:endParaRPr lang="en-US" altLang="ja-JP" sz="3200" dirty="0">
              <a:solidFill>
                <a:srgbClr val="0070C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趣味：バイク２５０ｃｃ</a:t>
            </a:r>
            <a:endParaRPr lang="en-US" altLang="ja-JP" sz="3200" dirty="0">
              <a:solidFill>
                <a:srgbClr val="0070C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ツーリング</a:t>
            </a:r>
            <a:endParaRPr lang="en-US" altLang="ja-JP" sz="3200" dirty="0">
              <a:solidFill>
                <a:srgbClr val="0070C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  <a:endParaRPr lang="en-US" altLang="ja-JP" sz="3200" dirty="0">
              <a:solidFill>
                <a:srgbClr val="0070C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58" y="1690687"/>
            <a:ext cx="5962942" cy="484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7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50392" y="2005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ja-JP" altLang="en-US" sz="80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新入社員紹介</a:t>
            </a:r>
            <a:endParaRPr kumimoji="1" lang="ja-JP" altLang="en-US" sz="8000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0416" y="1690687"/>
            <a:ext cx="11263884" cy="5167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dirty="0">
                <a:solidFill>
                  <a:schemeClr val="bg1">
                    <a:lumMod val="9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社員番号：１０８５</a:t>
            </a:r>
            <a:endParaRPr lang="en-US" altLang="ja-JP" sz="3200" dirty="0">
              <a:solidFill>
                <a:schemeClr val="bg1">
                  <a:lumMod val="9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bg1">
                    <a:lumMod val="9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所属：３課</a:t>
            </a:r>
            <a:endParaRPr lang="en-US" altLang="ja-JP" sz="3200" dirty="0">
              <a:solidFill>
                <a:schemeClr val="bg1">
                  <a:lumMod val="9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bg1">
                    <a:lumMod val="9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配属先：スズケン越谷支店</a:t>
            </a:r>
            <a:endParaRPr lang="en-US" altLang="ja-JP" sz="3200" dirty="0">
              <a:solidFill>
                <a:schemeClr val="bg1">
                  <a:lumMod val="9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bg1">
                    <a:lumMod val="9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名前：飯村　みゆき</a:t>
            </a:r>
            <a:endParaRPr lang="en-US" altLang="ja-JP" sz="3200" dirty="0">
              <a:solidFill>
                <a:schemeClr val="bg1">
                  <a:lumMod val="9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bg1">
                    <a:lumMod val="9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趣味：旅行（国内・海外）</a:t>
            </a:r>
            <a:endParaRPr lang="en-US" altLang="ja-JP" sz="3200" dirty="0">
              <a:solidFill>
                <a:schemeClr val="bg1">
                  <a:lumMod val="9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endParaRPr lang="en-US" altLang="ja-JP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92" y="1690687"/>
            <a:ext cx="4740552" cy="497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4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212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ja-JP" altLang="en-US" sz="80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新入社員紹介</a:t>
            </a:r>
            <a:endParaRPr kumimoji="1" lang="ja-JP" altLang="en-US" sz="8000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3840" y="1690687"/>
            <a:ext cx="11300460" cy="5167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dirty="0">
                <a:solidFill>
                  <a:schemeClr val="bg1">
                    <a:lumMod val="9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社員番号：１０８６</a:t>
            </a:r>
            <a:endParaRPr lang="en-US" altLang="ja-JP" sz="3200" dirty="0">
              <a:solidFill>
                <a:schemeClr val="bg1">
                  <a:lumMod val="9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bg1">
                    <a:lumMod val="9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所属：本社</a:t>
            </a:r>
            <a:endParaRPr lang="en-US" altLang="ja-JP" sz="3200" dirty="0">
              <a:solidFill>
                <a:schemeClr val="bg1">
                  <a:lumMod val="9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bg1">
                    <a:lumMod val="9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配属先：総務課</a:t>
            </a:r>
            <a:endParaRPr lang="en-US" altLang="ja-JP" sz="3200" dirty="0">
              <a:solidFill>
                <a:schemeClr val="bg1">
                  <a:lumMod val="9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bg1">
                    <a:lumMod val="9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名前：七海　葉子</a:t>
            </a:r>
            <a:endParaRPr lang="en-US" altLang="ja-JP" sz="3200" dirty="0">
              <a:solidFill>
                <a:schemeClr val="bg1">
                  <a:lumMod val="9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bg1">
                    <a:lumMod val="9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趣味：スポーツ観戦</a:t>
            </a:r>
            <a:endParaRPr lang="en-US" altLang="ja-JP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201" y="1690687"/>
            <a:ext cx="6625099" cy="452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8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578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ja-JP" altLang="en-US" sz="8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新入社員紹介</a:t>
            </a:r>
            <a:endParaRPr kumimoji="1" lang="ja-JP" altLang="en-US" sz="8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2608" y="1690687"/>
            <a:ext cx="11251692" cy="5167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社員番号：１０８８</a:t>
            </a:r>
            <a:endParaRPr lang="en-US" altLang="ja-JP" sz="32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所属：３課</a:t>
            </a:r>
            <a:endParaRPr lang="en-US" altLang="ja-JP" sz="32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配属先：スズケン川越</a:t>
            </a:r>
            <a:endParaRPr lang="en-US" altLang="ja-JP" sz="32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名前：東　健嗣</a:t>
            </a:r>
            <a:endParaRPr lang="en-US" altLang="ja-JP" sz="32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趣味：サッカー観戦</a:t>
            </a:r>
            <a:endParaRPr lang="en-US" altLang="ja-JP" sz="32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大学までサッカー部に所属</a:t>
            </a:r>
            <a:endParaRPr lang="en-US" altLang="ja-JP" sz="32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534" y="1580959"/>
            <a:ext cx="3442576" cy="516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6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50392" y="1334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ja-JP" altLang="en-US" sz="8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新入社員紹介</a:t>
            </a:r>
            <a:endParaRPr kumimoji="1" lang="ja-JP" altLang="en-US" sz="8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2608" y="1690687"/>
            <a:ext cx="11251692" cy="5167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社員番号：１０９０</a:t>
            </a:r>
            <a:endParaRPr lang="en-US" altLang="ja-JP" sz="32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所属：１課</a:t>
            </a:r>
            <a:endParaRPr lang="en-US" altLang="ja-JP" sz="32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配属先：協和テック</a:t>
            </a:r>
            <a:endParaRPr lang="en-US" altLang="ja-JP" sz="32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名前：山田　誠</a:t>
            </a:r>
            <a:endParaRPr lang="en-US" altLang="ja-JP" sz="32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趣味：車いじり</a:t>
            </a:r>
            <a:endParaRPr lang="en-US" altLang="ja-JP" sz="32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パソコン組み立て</a:t>
            </a:r>
            <a:endParaRPr lang="en-US" altLang="ja-JP" sz="32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256" y="1690687"/>
            <a:ext cx="6795173" cy="446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4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12192000" cy="2353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0" y="2353056"/>
            <a:ext cx="12192000" cy="22433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0" y="4596384"/>
            <a:ext cx="12192000" cy="22616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207264" y="1690688"/>
            <a:ext cx="11984736" cy="4486275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社員番号：１０９１</a:t>
            </a:r>
            <a:endParaRPr kumimoji="1" lang="en-US" altLang="ja-JP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所属：３課</a:t>
            </a:r>
            <a:endParaRPr lang="en-US" altLang="ja-JP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配属先：スズケン新座支店</a:t>
            </a:r>
            <a:endParaRPr kumimoji="1" lang="en-US" altLang="ja-JP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名前：佐藤　大介</a:t>
            </a:r>
            <a:endParaRPr lang="en-US" altLang="ja-JP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趣味：音楽鑑賞（レゲエ）</a:t>
            </a:r>
            <a:endParaRPr kumimoji="1" lang="en-US" altLang="ja-JP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ボブ・マーリーは人生の師</a:t>
            </a:r>
            <a:endParaRPr lang="en-US" altLang="ja-JP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好きな色：ラスタカラー</a:t>
            </a:r>
            <a:endParaRPr kumimoji="1" lang="en-US" altLang="ja-JP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endParaRPr kumimoji="1" lang="ja-JP" alt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80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新入社員紹介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5458429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42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656" y="310006"/>
            <a:ext cx="10515600" cy="792480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 入 社 員 紹 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73425" y="1370036"/>
            <a:ext cx="2379167" cy="43801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000" dirty="0"/>
              <a:t>社員番号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b="1" dirty="0">
                <a:latin typeface="+mn-ea"/>
              </a:rPr>
              <a:t>１０７６</a:t>
            </a:r>
            <a:endParaRPr lang="en-US" altLang="ja-JP" sz="20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+mn-ea"/>
              </a:rPr>
              <a:t>１０７９</a:t>
            </a:r>
            <a:endParaRPr lang="en-US" altLang="ja-JP" sz="20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+mn-ea"/>
              </a:rPr>
              <a:t>１０８０</a:t>
            </a:r>
            <a:endParaRPr lang="en-US" altLang="ja-JP" sz="20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+mn-ea"/>
              </a:rPr>
              <a:t>１０８２</a:t>
            </a:r>
            <a:endParaRPr lang="en-US" altLang="ja-JP" sz="20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+mn-ea"/>
              </a:rPr>
              <a:t>１０８３</a:t>
            </a:r>
            <a:endParaRPr lang="en-US" altLang="ja-JP" sz="20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+mn-ea"/>
              </a:rPr>
              <a:t>１０８５</a:t>
            </a:r>
            <a:endParaRPr lang="en-US" altLang="ja-JP" sz="20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+mn-ea"/>
              </a:rPr>
              <a:t>１０８６</a:t>
            </a:r>
            <a:endParaRPr lang="en-US" altLang="ja-JP" sz="20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+mn-ea"/>
              </a:rPr>
              <a:t>１０８８</a:t>
            </a:r>
            <a:endParaRPr lang="en-US" altLang="ja-JP" sz="20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+mn-ea"/>
              </a:rPr>
              <a:t>１０９０</a:t>
            </a:r>
            <a:endParaRPr lang="en-US" altLang="ja-JP" sz="20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+mn-ea"/>
              </a:rPr>
              <a:t>１０９１</a:t>
            </a:r>
            <a:endParaRPr lang="en-US" altLang="ja-JP" sz="2000" b="1" dirty="0">
              <a:latin typeface="+mn-ea"/>
            </a:endParaRPr>
          </a:p>
          <a:p>
            <a:pPr marL="0" indent="0">
              <a:buNone/>
            </a:pPr>
            <a:endParaRPr lang="en-US" altLang="ja-JP" sz="2400" dirty="0">
              <a:latin typeface="+mn-ea"/>
            </a:endParaRPr>
          </a:p>
          <a:p>
            <a:endParaRPr lang="ja-JP" altLang="en-US" sz="2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9448800" y="59101"/>
            <a:ext cx="2743200" cy="365125"/>
          </a:xfrm>
        </p:spPr>
        <p:txBody>
          <a:bodyPr/>
          <a:lstStyle/>
          <a:p>
            <a:pPr algn="r"/>
            <a:r>
              <a:rPr lang="en-US" altLang="ja-JP" dirty="0">
                <a:solidFill>
                  <a:schemeClr val="tx1"/>
                </a:solidFill>
              </a:rPr>
              <a:t>2019/11/17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3011477" y="1353391"/>
            <a:ext cx="2375770" cy="4380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b="1" dirty="0">
                <a:latin typeface="+mn-ea"/>
              </a:rPr>
              <a:t>氏　名</a:t>
            </a:r>
            <a:endParaRPr lang="en-US" altLang="ja-JP" sz="20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+mn-ea"/>
              </a:rPr>
              <a:t>東　晃子</a:t>
            </a:r>
            <a:endParaRPr lang="en-US" altLang="ja-JP" sz="20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+mn-ea"/>
              </a:rPr>
              <a:t>関　信子</a:t>
            </a:r>
            <a:endParaRPr lang="en-US" altLang="ja-JP" sz="20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+mn-ea"/>
              </a:rPr>
              <a:t>田中　稔</a:t>
            </a:r>
            <a:endParaRPr lang="en-US" altLang="ja-JP" sz="20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+mn-ea"/>
              </a:rPr>
              <a:t>中里　章</a:t>
            </a:r>
            <a:endParaRPr lang="en-US" altLang="ja-JP" sz="20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+mn-ea"/>
              </a:rPr>
              <a:t>浦林　大祐</a:t>
            </a:r>
            <a:endParaRPr lang="en-US" altLang="ja-JP" sz="20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+mn-ea"/>
              </a:rPr>
              <a:t>飯村　みゆき</a:t>
            </a:r>
            <a:endParaRPr lang="en-US" altLang="ja-JP" sz="20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+mn-ea"/>
              </a:rPr>
              <a:t>七海　葉子</a:t>
            </a:r>
            <a:endParaRPr lang="en-US" altLang="ja-JP" sz="20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+mn-ea"/>
              </a:rPr>
              <a:t>東　健嗣</a:t>
            </a:r>
            <a:endParaRPr lang="en-US" altLang="ja-JP" sz="20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+mn-ea"/>
              </a:rPr>
              <a:t>山田　誠</a:t>
            </a:r>
            <a:endParaRPr lang="en-US" altLang="ja-JP" sz="20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+mn-ea"/>
              </a:rPr>
              <a:t>佐藤　大介</a:t>
            </a:r>
            <a:endParaRPr lang="en-US" altLang="ja-JP" sz="2000" b="1" dirty="0">
              <a:latin typeface="+mn-ea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5387247" y="1370036"/>
            <a:ext cx="1524000" cy="4380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b="1" dirty="0">
                <a:latin typeface="+mn-ea"/>
              </a:rPr>
              <a:t>所　属</a:t>
            </a:r>
            <a:endParaRPr lang="en-US" altLang="ja-JP" sz="20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+mn-ea"/>
              </a:rPr>
              <a:t>３課</a:t>
            </a:r>
            <a:endParaRPr lang="en-US" altLang="ja-JP" sz="20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+mn-ea"/>
              </a:rPr>
              <a:t>３課</a:t>
            </a:r>
            <a:endParaRPr lang="en-US" altLang="ja-JP" sz="20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+mn-ea"/>
              </a:rPr>
              <a:t>３課</a:t>
            </a:r>
            <a:endParaRPr lang="en-US" altLang="ja-JP" sz="20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+mn-ea"/>
              </a:rPr>
              <a:t>二ツ宮</a:t>
            </a:r>
            <a:endParaRPr lang="en-US" altLang="ja-JP" sz="20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+mn-ea"/>
              </a:rPr>
              <a:t>１課</a:t>
            </a:r>
            <a:endParaRPr lang="en-US" altLang="ja-JP" sz="20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+mn-ea"/>
              </a:rPr>
              <a:t>３課</a:t>
            </a:r>
            <a:endParaRPr lang="en-US" altLang="ja-JP" sz="20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+mn-ea"/>
              </a:rPr>
              <a:t>本社</a:t>
            </a:r>
            <a:endParaRPr lang="en-US" altLang="ja-JP" sz="20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+mn-ea"/>
              </a:rPr>
              <a:t>３課</a:t>
            </a:r>
            <a:endParaRPr lang="en-US" altLang="ja-JP" sz="20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+mn-ea"/>
              </a:rPr>
              <a:t>１課</a:t>
            </a:r>
            <a:endParaRPr lang="en-US" altLang="ja-JP" sz="20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+mn-ea"/>
              </a:rPr>
              <a:t>３課</a:t>
            </a:r>
            <a:endParaRPr lang="en-US" altLang="ja-JP" sz="2000" b="1" dirty="0">
              <a:latin typeface="+mn-ea"/>
            </a:endParaRPr>
          </a:p>
          <a:p>
            <a:pPr marL="0" indent="0">
              <a:buNone/>
            </a:pPr>
            <a:endParaRPr lang="ja-JP" altLang="en-US" sz="2000" b="1" dirty="0">
              <a:latin typeface="+mn-ea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7259056" y="1386681"/>
            <a:ext cx="3496793" cy="4380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b="1" dirty="0">
                <a:latin typeface="+mn-ea"/>
              </a:rPr>
              <a:t>配属先</a:t>
            </a:r>
            <a:endParaRPr lang="en-US" altLang="ja-JP" sz="20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+mn-ea"/>
              </a:rPr>
              <a:t>ＳＲＬ羽村ラボラトリー</a:t>
            </a:r>
            <a:endParaRPr lang="en-US" altLang="ja-JP" sz="20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+mn-ea"/>
              </a:rPr>
              <a:t>東京共済病院</a:t>
            </a:r>
            <a:endParaRPr lang="en-US" altLang="ja-JP" sz="20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+mn-ea"/>
              </a:rPr>
              <a:t>スズケン世田谷支店</a:t>
            </a:r>
            <a:endParaRPr lang="en-US" altLang="ja-JP" sz="20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+mn-ea"/>
              </a:rPr>
              <a:t>安全推進係</a:t>
            </a:r>
            <a:endParaRPr lang="en-US" altLang="ja-JP" sz="20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b="1" dirty="0"/>
              <a:t>星野ビジネスフォーム</a:t>
            </a:r>
            <a:endParaRPr lang="en-US" altLang="ja-JP" sz="2000" b="1" dirty="0"/>
          </a:p>
          <a:p>
            <a:pPr marL="0" indent="0">
              <a:buNone/>
            </a:pPr>
            <a:r>
              <a:rPr lang="ja-JP" altLang="en-US" sz="2000" b="1" dirty="0"/>
              <a:t>スズケン越谷支店</a:t>
            </a:r>
            <a:endParaRPr lang="en-US" altLang="ja-JP" sz="2000" b="1" dirty="0"/>
          </a:p>
          <a:p>
            <a:pPr marL="0" indent="0">
              <a:buNone/>
            </a:pPr>
            <a:r>
              <a:rPr lang="ja-JP" altLang="en-US" sz="2000" b="1" dirty="0"/>
              <a:t>総務課</a:t>
            </a:r>
            <a:endParaRPr lang="en-US" altLang="ja-JP" sz="2000" b="1" dirty="0"/>
          </a:p>
          <a:p>
            <a:pPr marL="0" indent="0">
              <a:buNone/>
            </a:pPr>
            <a:r>
              <a:rPr lang="ja-JP" altLang="en-US" sz="2000" b="1" dirty="0"/>
              <a:t>スズケン川越支店</a:t>
            </a:r>
            <a:endParaRPr lang="en-US" altLang="ja-JP" sz="2000" b="1" dirty="0"/>
          </a:p>
          <a:p>
            <a:pPr marL="0" indent="0">
              <a:buNone/>
            </a:pPr>
            <a:r>
              <a:rPr lang="ja-JP" altLang="en-US" sz="2000" b="1" dirty="0"/>
              <a:t>協和テック</a:t>
            </a:r>
            <a:endParaRPr lang="en-US" altLang="ja-JP" sz="2000" b="1" dirty="0"/>
          </a:p>
          <a:p>
            <a:pPr marL="0" indent="0">
              <a:buNone/>
            </a:pPr>
            <a:r>
              <a:rPr lang="ja-JP" altLang="en-US" sz="2000" b="1" dirty="0"/>
              <a:t>スズケン新座支店</a:t>
            </a:r>
            <a:endParaRPr lang="en-US" altLang="ja-JP" sz="2000" b="1" dirty="0"/>
          </a:p>
          <a:p>
            <a:pPr marL="0" indent="0">
              <a:buNone/>
            </a:pPr>
            <a:endParaRPr lang="ja-JP" altLang="en-US" sz="2000" b="1" dirty="0"/>
          </a:p>
        </p:txBody>
      </p:sp>
      <p:pic>
        <p:nvPicPr>
          <p:cNvPr id="10" name="コンテンツ プレースホルダー 6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701" y="6198036"/>
            <a:ext cx="2278927" cy="57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744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7043" y="344640"/>
            <a:ext cx="12192000" cy="422815"/>
          </a:xfrm>
        </p:spPr>
        <p:txBody>
          <a:bodyPr>
            <a:noAutofit/>
          </a:bodyPr>
          <a:lstStyle/>
          <a:p>
            <a:pPr algn="ctr"/>
            <a:r>
              <a:rPr lang="ja-JP" altLang="en-US" sz="2400" dirty="0">
                <a:latin typeface="+mj-ea"/>
              </a:rPr>
              <a:t>第３０回安全運転講習会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7210" y="0"/>
            <a:ext cx="11637746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1400" b="1" dirty="0">
              <a:latin typeface="+mn-ea"/>
            </a:endParaRPr>
          </a:p>
          <a:p>
            <a:pPr marL="0" indent="0">
              <a:buNone/>
            </a:pP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300" b="1" dirty="0">
                <a:latin typeface="+mn-ea"/>
              </a:rPr>
              <a:t>１、開会宣言</a:t>
            </a: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危険予知　</a:t>
            </a:r>
            <a:r>
              <a:rPr lang="ja-JP" altLang="en-US" sz="1300" b="1" dirty="0">
                <a:latin typeface="+mn-ea"/>
              </a:rPr>
              <a:t>　　　　　　　　　専務取締役　　　</a:t>
            </a: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長</a:t>
            </a:r>
            <a:r>
              <a:rPr lang="ja-JP" altLang="en-US" sz="1300" b="1" dirty="0">
                <a:latin typeface="+mn-ea"/>
              </a:rPr>
              <a:t>　　　　　 　　　塚原　美則　　　　　　 　　　　　　　   </a:t>
            </a:r>
            <a:r>
              <a:rPr lang="en-US" altLang="ja-JP" sz="1300" b="1" dirty="0">
                <a:latin typeface="+mn-ea"/>
              </a:rPr>
              <a:t>09</a:t>
            </a:r>
            <a:r>
              <a:rPr lang="ja-JP" altLang="en-US" sz="1300" b="1" dirty="0">
                <a:latin typeface="+mn-ea"/>
              </a:rPr>
              <a:t>：</a:t>
            </a:r>
            <a:r>
              <a:rPr lang="en-US" altLang="ja-JP" sz="1300" b="1" dirty="0">
                <a:latin typeface="+mn-ea"/>
              </a:rPr>
              <a:t>00</a:t>
            </a:r>
            <a:r>
              <a:rPr lang="ja-JP" altLang="en-US" sz="1300" b="1" dirty="0">
                <a:latin typeface="+mn-ea"/>
              </a:rPr>
              <a:t>　～</a:t>
            </a: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300" b="1" dirty="0">
                <a:latin typeface="+mn-ea"/>
              </a:rPr>
              <a:t>２、開会挨拶　 </a:t>
            </a: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険予知　</a:t>
            </a:r>
            <a:r>
              <a:rPr lang="ja-JP" altLang="en-US" sz="1300" b="1" dirty="0">
                <a:latin typeface="+mn-ea"/>
              </a:rPr>
              <a:t>　　　　　　　　　代表取締役会長</a:t>
            </a: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長</a:t>
            </a:r>
            <a:r>
              <a:rPr lang="ja-JP" altLang="en-US" sz="1300" b="1" dirty="0">
                <a:latin typeface="+mn-ea"/>
              </a:rPr>
              <a:t>　　　　　　　　 本澤　　 繁　　　</a:t>
            </a: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300" b="1" dirty="0">
                <a:latin typeface="+mn-ea"/>
              </a:rPr>
              <a:t>３、新入社員紹介及び、無事故無違反表彰・優秀ドライバー表彰　</a:t>
            </a: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本澤　繁久様</a:t>
            </a:r>
            <a:r>
              <a:rPr lang="ja-JP" altLang="en-US" sz="1300" b="1" dirty="0">
                <a:latin typeface="+mn-ea"/>
              </a:rPr>
              <a:t>　　　　　                         </a:t>
            </a:r>
            <a:r>
              <a:rPr lang="en-US" altLang="ja-JP" sz="1300" b="1" dirty="0">
                <a:latin typeface="+mn-ea"/>
              </a:rPr>
              <a:t>09</a:t>
            </a:r>
            <a:r>
              <a:rPr lang="ja-JP" altLang="en-US" sz="1300" b="1" dirty="0">
                <a:latin typeface="+mn-ea"/>
              </a:rPr>
              <a:t>：</a:t>
            </a:r>
            <a:r>
              <a:rPr lang="en-US" altLang="ja-JP" sz="1300" b="1" dirty="0">
                <a:latin typeface="+mn-ea"/>
              </a:rPr>
              <a:t>15</a:t>
            </a:r>
            <a:r>
              <a:rPr lang="ja-JP" altLang="en-US" sz="1300" b="1" dirty="0">
                <a:latin typeface="+mn-ea"/>
              </a:rPr>
              <a:t>　～　</a:t>
            </a:r>
            <a:r>
              <a:rPr lang="en-US" altLang="ja-JP" sz="1300" b="1" dirty="0">
                <a:latin typeface="+mn-ea"/>
              </a:rPr>
              <a:t>10</a:t>
            </a:r>
            <a:r>
              <a:rPr lang="ja-JP" altLang="en-US" sz="1300" b="1" dirty="0">
                <a:latin typeface="+mn-ea"/>
              </a:rPr>
              <a:t>：</a:t>
            </a:r>
            <a:r>
              <a:rPr lang="en-US" altLang="ja-JP" sz="1300" b="1" dirty="0">
                <a:latin typeface="+mn-ea"/>
              </a:rPr>
              <a:t>00</a:t>
            </a:r>
          </a:p>
          <a:p>
            <a:pPr marL="0" indent="0">
              <a:buNone/>
            </a:pP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２、開会挨拶危険予知</a:t>
            </a:r>
            <a:r>
              <a:rPr lang="ja-JP" altLang="en-US" sz="1300" b="1" dirty="0">
                <a:latin typeface="+mn-ea"/>
              </a:rPr>
              <a:t>　　　　　　　　　　代表取締役社長</a:t>
            </a: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長</a:t>
            </a:r>
            <a:r>
              <a:rPr lang="ja-JP" altLang="en-US" sz="1300" b="1" dirty="0">
                <a:latin typeface="+mn-ea"/>
              </a:rPr>
              <a:t>　　　　　　　   本澤　和久</a:t>
            </a: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様</a:t>
            </a:r>
            <a:r>
              <a:rPr lang="ja-JP" altLang="en-US" sz="1300" b="1" dirty="0">
                <a:latin typeface="+mn-ea"/>
              </a:rPr>
              <a:t>　　　　　</a:t>
            </a: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２、開会挨拶危険予知</a:t>
            </a:r>
            <a:r>
              <a:rPr lang="ja-JP" altLang="en-US" sz="1300" b="1" dirty="0">
                <a:latin typeface="+mn-ea"/>
              </a:rPr>
              <a:t>　　　　　　　　　　常務取締役</a:t>
            </a: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　　　　　　　　　　　　  </a:t>
            </a:r>
            <a:r>
              <a:rPr lang="ja-JP" altLang="en-US" sz="1300" b="1" dirty="0">
                <a:latin typeface="+mn-ea"/>
              </a:rPr>
              <a:t>近松　昭宏　</a:t>
            </a: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300" b="1" dirty="0">
                <a:latin typeface="+mn-ea"/>
              </a:rPr>
              <a:t>４、事故報告のまとめ 　　　　　　　　　　営業部次長　　　　</a:t>
            </a: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長</a:t>
            </a:r>
            <a:r>
              <a:rPr lang="ja-JP" altLang="en-US" sz="1300" b="1" dirty="0">
                <a:latin typeface="+mn-ea"/>
              </a:rPr>
              <a:t>　　　　　　   岡本　義則 </a:t>
            </a:r>
            <a:r>
              <a:rPr lang="en-US" altLang="ja-JP" sz="1300" b="1" dirty="0">
                <a:latin typeface="+mn-ea"/>
              </a:rPr>
              <a:t>/ </a:t>
            </a:r>
            <a:r>
              <a:rPr lang="ja-JP" altLang="en-US" sz="1300" b="1" dirty="0">
                <a:latin typeface="+mn-ea"/>
              </a:rPr>
              <a:t>中里　章　　　　　　　　</a:t>
            </a:r>
            <a:r>
              <a:rPr lang="en-US" altLang="ja-JP" sz="1300" b="1" dirty="0">
                <a:latin typeface="+mn-ea"/>
              </a:rPr>
              <a:t>10</a:t>
            </a:r>
            <a:r>
              <a:rPr lang="ja-JP" altLang="en-US" sz="1300" b="1" dirty="0">
                <a:latin typeface="+mn-ea"/>
              </a:rPr>
              <a:t>：</a:t>
            </a:r>
            <a:r>
              <a:rPr lang="en-US" altLang="ja-JP" sz="1300" b="1" dirty="0">
                <a:latin typeface="+mn-ea"/>
              </a:rPr>
              <a:t>00</a:t>
            </a:r>
            <a:r>
              <a:rPr lang="ja-JP" altLang="en-US" sz="1300" b="1" dirty="0">
                <a:latin typeface="+mn-ea"/>
              </a:rPr>
              <a:t>　～　</a:t>
            </a:r>
            <a:r>
              <a:rPr lang="en-US" altLang="ja-JP" sz="1300" b="1" dirty="0">
                <a:latin typeface="+mn-ea"/>
              </a:rPr>
              <a:t>10</a:t>
            </a:r>
            <a:r>
              <a:rPr lang="ja-JP" altLang="en-US" sz="1300" b="1" dirty="0">
                <a:latin typeface="+mn-ea"/>
              </a:rPr>
              <a:t>：</a:t>
            </a:r>
            <a:r>
              <a:rPr lang="en-US" altLang="ja-JP" sz="1300" b="1" dirty="0">
                <a:latin typeface="+mn-ea"/>
              </a:rPr>
              <a:t>15</a:t>
            </a:r>
          </a:p>
          <a:p>
            <a:pPr marL="0" indent="0">
              <a:buNone/>
            </a:pP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300" b="1" dirty="0">
                <a:latin typeface="+mn-ea"/>
              </a:rPr>
              <a:t>５、顧問労務士講話　　　　　　　　　　　 </a:t>
            </a:r>
            <a:r>
              <a:rPr lang="en-US" altLang="ja-JP" sz="1300" b="1" dirty="0">
                <a:latin typeface="+mn-ea"/>
              </a:rPr>
              <a:t>【</a:t>
            </a:r>
            <a:r>
              <a:rPr lang="ja-JP" altLang="en-US" sz="1300" b="1" dirty="0">
                <a:latin typeface="+mn-ea"/>
              </a:rPr>
              <a:t>講　話</a:t>
            </a:r>
            <a:r>
              <a:rPr lang="en-US" altLang="ja-JP" sz="1300" b="1" dirty="0">
                <a:latin typeface="+mn-ea"/>
              </a:rPr>
              <a:t>】</a:t>
            </a:r>
            <a:r>
              <a:rPr lang="ja-JP" altLang="en-US" sz="1300" b="1" dirty="0">
                <a:latin typeface="+mn-ea"/>
              </a:rPr>
              <a:t>　　　　　　　　　　　　　　　　　　　　　　　　　　　　　　　　　　　    </a:t>
            </a:r>
            <a:r>
              <a:rPr lang="en-US" altLang="ja-JP" sz="1300" b="1" dirty="0">
                <a:latin typeface="+mn-ea"/>
              </a:rPr>
              <a:t>10</a:t>
            </a:r>
            <a:r>
              <a:rPr lang="ja-JP" altLang="en-US" sz="1300" b="1" dirty="0">
                <a:latin typeface="+mn-ea"/>
              </a:rPr>
              <a:t>：</a:t>
            </a:r>
            <a:r>
              <a:rPr lang="en-US" altLang="ja-JP" sz="1300" b="1" dirty="0">
                <a:latin typeface="+mn-ea"/>
              </a:rPr>
              <a:t>15</a:t>
            </a:r>
            <a:r>
              <a:rPr lang="ja-JP" altLang="en-US" sz="1300" b="1" dirty="0">
                <a:latin typeface="+mn-ea"/>
              </a:rPr>
              <a:t>　～　</a:t>
            </a:r>
            <a:r>
              <a:rPr lang="en-US" altLang="ja-JP" sz="1300" b="1" dirty="0">
                <a:latin typeface="+mn-ea"/>
              </a:rPr>
              <a:t>10</a:t>
            </a:r>
            <a:r>
              <a:rPr lang="ja-JP" altLang="en-US" sz="1300" b="1" dirty="0">
                <a:latin typeface="+mn-ea"/>
              </a:rPr>
              <a:t>：</a:t>
            </a:r>
            <a:r>
              <a:rPr lang="en-US" altLang="ja-JP" sz="1300" b="1" dirty="0">
                <a:latin typeface="+mn-ea"/>
              </a:rPr>
              <a:t>30</a:t>
            </a:r>
            <a:r>
              <a:rPr lang="ja-JP" altLang="en-US" sz="1300" b="1" dirty="0">
                <a:latin typeface="+mn-ea"/>
              </a:rPr>
              <a:t>　　　　　　　　　　　　　　　　　</a:t>
            </a: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300" b="1" dirty="0">
                <a:latin typeface="+mn-ea"/>
              </a:rPr>
              <a:t>　　　　　　　　　　　　　　　　　　　　　　　　</a:t>
            </a:r>
            <a:r>
              <a:rPr lang="ja-JP" altLang="ja-JP" sz="1400" b="1" dirty="0"/>
              <a:t>「運転者職場環境良好度認証制度」</a:t>
            </a: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300" b="1" dirty="0">
                <a:latin typeface="+mn-ea"/>
              </a:rPr>
              <a:t>　　　　　　　　　　　　　　　　　　　　　　　　講師　特定社会保険労務士　   佐藤　樹先生　　　　　　　　　　　　　　　　　　　　　　　　　　　　　　　　　　　　　　　　</a:t>
            </a: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r>
              <a:rPr lang="en-US" altLang="ja-JP" sz="1300" b="1" dirty="0">
                <a:latin typeface="+mn-ea"/>
              </a:rPr>
              <a:t>                                                                                     </a:t>
            </a:r>
            <a:r>
              <a:rPr lang="ja-JP" altLang="en-US" sz="1300" b="1" dirty="0">
                <a:latin typeface="+mn-ea"/>
              </a:rPr>
              <a:t>　　   </a:t>
            </a:r>
            <a:r>
              <a:rPr lang="en-US" altLang="ja-JP" sz="1300" b="1" dirty="0">
                <a:latin typeface="+mn-ea"/>
              </a:rPr>
              <a:t>   </a:t>
            </a:r>
            <a:r>
              <a:rPr lang="ja-JP" altLang="en-US" sz="1300" b="1" dirty="0">
                <a:latin typeface="+mn-ea"/>
              </a:rPr>
              <a:t>休</a:t>
            </a:r>
            <a:r>
              <a:rPr lang="ja-JP" altLang="ja-JP" sz="1300" b="1" dirty="0">
                <a:solidFill>
                  <a:schemeClr val="bg1"/>
                </a:solidFill>
              </a:rPr>
              <a:t>清</a:t>
            </a:r>
            <a:r>
              <a:rPr lang="ja-JP" altLang="en-US" sz="1300" b="1" dirty="0">
                <a:solidFill>
                  <a:schemeClr val="bg1"/>
                </a:solidFill>
              </a:rPr>
              <a:t>　</a:t>
            </a:r>
            <a:r>
              <a:rPr lang="ja-JP" altLang="ja-JP" sz="1300" b="1" dirty="0">
                <a:solidFill>
                  <a:schemeClr val="bg1"/>
                </a:solidFill>
              </a:rPr>
              <a:t>水</a:t>
            </a:r>
            <a:r>
              <a:rPr lang="ja-JP" altLang="en-US" sz="1300" b="1" dirty="0">
                <a:latin typeface="+mn-ea"/>
              </a:rPr>
              <a:t>憩  　　　　　　　　　　　　　　 </a:t>
            </a:r>
            <a:r>
              <a:rPr lang="en-US" altLang="ja-JP" sz="1300" b="1" dirty="0">
                <a:latin typeface="+mn-ea"/>
              </a:rPr>
              <a:t>15</a:t>
            </a:r>
            <a:r>
              <a:rPr lang="ja-JP" altLang="en-US" sz="1300" b="1" dirty="0">
                <a:latin typeface="+mn-ea"/>
              </a:rPr>
              <a:t>分間</a:t>
            </a: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300" b="1" dirty="0">
                <a:latin typeface="+mn-ea"/>
              </a:rPr>
              <a:t>６、研修会　　　　　　　　　　　　　　　　　 「頭」と「体」で学ぶチームビルディング研修　　　　　　　　　　　　　　    </a:t>
            </a:r>
            <a:r>
              <a:rPr lang="en-US" altLang="ja-JP" sz="1300" b="1" dirty="0">
                <a:latin typeface="+mn-ea"/>
              </a:rPr>
              <a:t>10</a:t>
            </a:r>
            <a:r>
              <a:rPr lang="ja-JP" altLang="en-US" sz="1300" b="1" dirty="0">
                <a:latin typeface="+mn-ea"/>
              </a:rPr>
              <a:t>：</a:t>
            </a:r>
            <a:r>
              <a:rPr lang="en-US" altLang="ja-JP" sz="1300" b="1" dirty="0">
                <a:latin typeface="+mn-ea"/>
              </a:rPr>
              <a:t>45</a:t>
            </a:r>
            <a:r>
              <a:rPr lang="ja-JP" altLang="en-US" sz="1300" b="1" dirty="0">
                <a:latin typeface="+mn-ea"/>
              </a:rPr>
              <a:t>　～　</a:t>
            </a:r>
            <a:r>
              <a:rPr lang="en-US" altLang="ja-JP" sz="1300" b="1" dirty="0">
                <a:latin typeface="+mn-ea"/>
              </a:rPr>
              <a:t>11</a:t>
            </a:r>
            <a:r>
              <a:rPr lang="ja-JP" altLang="en-US" sz="1300" b="1" dirty="0">
                <a:latin typeface="+mn-ea"/>
              </a:rPr>
              <a:t>：</a:t>
            </a:r>
            <a:r>
              <a:rPr lang="en-US" altLang="ja-JP" sz="1300" b="1" dirty="0">
                <a:latin typeface="+mn-ea"/>
              </a:rPr>
              <a:t>45</a:t>
            </a:r>
          </a:p>
          <a:p>
            <a:pPr marL="0" indent="0">
              <a:buNone/>
            </a:pPr>
            <a:r>
              <a:rPr lang="ja-JP" altLang="en-US" sz="1300" b="1" dirty="0">
                <a:latin typeface="+mn-ea"/>
              </a:rPr>
              <a:t>　　　　　　　　　　　　　　　　　　　　　　　　講 師 ロジクエスト株式会社 代表取締役　</a:t>
            </a: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300" b="1" dirty="0">
                <a:latin typeface="+mn-ea"/>
              </a:rPr>
              <a:t>　　　　　　　　　　　　　　　　　　　　　　　　　　　　　　　　　　　　　　　　　　　   清水 一成　様</a:t>
            </a:r>
            <a:endParaRPr lang="en-US" altLang="ja-JP" sz="1300" b="1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300" b="1" dirty="0">
                <a:latin typeface="+mn-ea"/>
              </a:rPr>
              <a:t>７、総評</a:t>
            </a: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連絡危険予知</a:t>
            </a:r>
            <a:r>
              <a:rPr lang="ja-JP" altLang="en-US" sz="1300" b="1" dirty="0">
                <a:latin typeface="+mn-ea"/>
              </a:rPr>
              <a:t>　　　　　　　　　　代表取締役社長</a:t>
            </a: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長</a:t>
            </a:r>
            <a:r>
              <a:rPr lang="ja-JP" altLang="en-US" sz="1300" b="1" dirty="0">
                <a:latin typeface="+mn-ea"/>
              </a:rPr>
              <a:t>　　　　　　  　本澤　和久</a:t>
            </a: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様</a:t>
            </a:r>
            <a:r>
              <a:rPr lang="ja-JP" altLang="en-US" sz="1300" b="1" dirty="0">
                <a:latin typeface="+mn-ea"/>
              </a:rPr>
              <a:t>　　　　　　　　　　　　 　 </a:t>
            </a:r>
            <a:r>
              <a:rPr lang="en-US" altLang="ja-JP" sz="1300" b="1" dirty="0">
                <a:latin typeface="+mn-ea"/>
              </a:rPr>
              <a:t>11</a:t>
            </a:r>
            <a:r>
              <a:rPr lang="ja-JP" altLang="en-US" sz="1300" b="1" dirty="0">
                <a:latin typeface="+mn-ea"/>
              </a:rPr>
              <a:t>：</a:t>
            </a:r>
            <a:r>
              <a:rPr lang="en-US" altLang="ja-JP" sz="1300" b="1" dirty="0">
                <a:latin typeface="+mn-ea"/>
              </a:rPr>
              <a:t>45</a:t>
            </a:r>
            <a:r>
              <a:rPr lang="ja-JP" altLang="en-US" sz="1300" b="1" dirty="0">
                <a:latin typeface="+mn-ea"/>
              </a:rPr>
              <a:t>　～　</a:t>
            </a:r>
            <a:r>
              <a:rPr lang="en-US" altLang="ja-JP" sz="1300" b="1" dirty="0">
                <a:latin typeface="+mn-ea"/>
              </a:rPr>
              <a:t>12</a:t>
            </a:r>
            <a:r>
              <a:rPr lang="ja-JP" altLang="en-US" sz="1300" b="1" dirty="0">
                <a:latin typeface="+mn-ea"/>
              </a:rPr>
              <a:t>：</a:t>
            </a:r>
            <a:r>
              <a:rPr lang="en-US" altLang="ja-JP" sz="1300" b="1" dirty="0">
                <a:latin typeface="+mn-ea"/>
              </a:rPr>
              <a:t>00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10803356" y="104038"/>
            <a:ext cx="1371600" cy="365125"/>
          </a:xfrm>
        </p:spPr>
        <p:txBody>
          <a:bodyPr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2019/11/17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9529182" y="767455"/>
            <a:ext cx="2693500" cy="5622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ja-JP" altLang="en-US" sz="1300" b="1" dirty="0">
                <a:solidFill>
                  <a:schemeClr val="tx1"/>
                </a:solidFill>
              </a:rPr>
              <a:t>進行役 ： 本澤 直之　曽野歩　</a:t>
            </a:r>
            <a:endParaRPr kumimoji="1" lang="ja-JP" altLang="en-US" sz="1300" b="1" dirty="0">
              <a:solidFill>
                <a:schemeClr val="bg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9742714" y="532434"/>
            <a:ext cx="3266551" cy="572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1050" dirty="0">
              <a:solidFill>
                <a:schemeClr val="tx1"/>
              </a:solidFill>
            </a:endParaRPr>
          </a:p>
          <a:p>
            <a:r>
              <a:rPr lang="ja-JP" altLang="en-US" sz="1050" dirty="0">
                <a:solidFill>
                  <a:schemeClr val="tx1"/>
                </a:solidFill>
              </a:rPr>
              <a:t>あいおいニッセイ同和損保ビル　</a:t>
            </a:r>
            <a:r>
              <a:rPr lang="en-US" altLang="ja-JP" sz="1050" dirty="0">
                <a:solidFill>
                  <a:schemeClr val="tx1"/>
                </a:solidFill>
              </a:rPr>
              <a:t>5</a:t>
            </a:r>
            <a:r>
              <a:rPr lang="ja-JP" altLang="en-US" sz="1050" dirty="0">
                <a:solidFill>
                  <a:schemeClr val="tx1"/>
                </a:solidFill>
              </a:rPr>
              <a:t>階　</a:t>
            </a:r>
            <a:endParaRPr lang="en-US" altLang="ja-JP" sz="1050" dirty="0">
              <a:solidFill>
                <a:schemeClr val="tx1"/>
              </a:solidFill>
            </a:endParaRPr>
          </a:p>
          <a:p>
            <a:r>
              <a:rPr lang="ja-JP" altLang="en-US" sz="1050" dirty="0">
                <a:solidFill>
                  <a:schemeClr val="tx1"/>
                </a:solidFill>
              </a:rPr>
              <a:t>埼玉県さいたま市中央区上落合</a:t>
            </a:r>
            <a:r>
              <a:rPr lang="en-US" altLang="ja-JP" sz="1050" dirty="0">
                <a:solidFill>
                  <a:schemeClr val="tx1"/>
                </a:solidFill>
              </a:rPr>
              <a:t>1-12-16</a:t>
            </a:r>
          </a:p>
          <a:p>
            <a:endParaRPr lang="en-US" altLang="ja-JP" sz="1050" dirty="0">
              <a:solidFill>
                <a:schemeClr val="tx1"/>
              </a:solidFill>
            </a:endParaRPr>
          </a:p>
          <a:p>
            <a:endParaRPr lang="en-US" altLang="ja-JP" sz="1050" dirty="0">
              <a:solidFill>
                <a:schemeClr val="tx1"/>
              </a:solidFill>
            </a:endParaRPr>
          </a:p>
        </p:txBody>
      </p:sp>
      <p:pic>
        <p:nvPicPr>
          <p:cNvPr id="10" name="コンテンツ プレースホルダー 6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714" y="6182658"/>
            <a:ext cx="2278927" cy="57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414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7043" y="344640"/>
            <a:ext cx="12192000" cy="422815"/>
          </a:xfrm>
        </p:spPr>
        <p:txBody>
          <a:bodyPr>
            <a:noAutofit/>
          </a:bodyPr>
          <a:lstStyle/>
          <a:p>
            <a:pPr algn="ctr"/>
            <a:r>
              <a:rPr lang="ja-JP" altLang="en-US" sz="2400" dirty="0">
                <a:latin typeface="+mj-ea"/>
              </a:rPr>
              <a:t>第３０回安全運転講習会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7210" y="0"/>
            <a:ext cx="11637746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1400" b="1" dirty="0">
              <a:latin typeface="+mn-ea"/>
            </a:endParaRPr>
          </a:p>
          <a:p>
            <a:pPr marL="0" indent="0">
              <a:buNone/>
            </a:pP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300" b="1" dirty="0">
                <a:latin typeface="+mn-ea"/>
              </a:rPr>
              <a:t>１、開会宣言</a:t>
            </a: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危険予知　</a:t>
            </a:r>
            <a:r>
              <a:rPr lang="ja-JP" altLang="en-US" sz="1300" b="1" dirty="0">
                <a:latin typeface="+mn-ea"/>
              </a:rPr>
              <a:t>　　　　　　　　　専務取締役　　　</a:t>
            </a: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長</a:t>
            </a:r>
            <a:r>
              <a:rPr lang="ja-JP" altLang="en-US" sz="1300" b="1" dirty="0">
                <a:latin typeface="+mn-ea"/>
              </a:rPr>
              <a:t>　　　　　 　　　塚原　美則　　　　　　 　　　　　　　   </a:t>
            </a:r>
            <a:r>
              <a:rPr lang="en-US" altLang="ja-JP" sz="1300" b="1" dirty="0">
                <a:latin typeface="+mn-ea"/>
              </a:rPr>
              <a:t>09</a:t>
            </a:r>
            <a:r>
              <a:rPr lang="ja-JP" altLang="en-US" sz="1300" b="1" dirty="0">
                <a:latin typeface="+mn-ea"/>
              </a:rPr>
              <a:t>：</a:t>
            </a:r>
            <a:r>
              <a:rPr lang="en-US" altLang="ja-JP" sz="1300" b="1" dirty="0">
                <a:latin typeface="+mn-ea"/>
              </a:rPr>
              <a:t>00</a:t>
            </a:r>
            <a:r>
              <a:rPr lang="ja-JP" altLang="en-US" sz="1300" b="1" dirty="0">
                <a:latin typeface="+mn-ea"/>
              </a:rPr>
              <a:t>　～</a:t>
            </a: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300" b="1" dirty="0">
                <a:latin typeface="+mn-ea"/>
              </a:rPr>
              <a:t>２、開会挨拶　 </a:t>
            </a: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険予知　</a:t>
            </a:r>
            <a:r>
              <a:rPr lang="ja-JP" altLang="en-US" sz="1300" b="1" dirty="0">
                <a:latin typeface="+mn-ea"/>
              </a:rPr>
              <a:t>　　　　　　　　　代表取締役会長</a:t>
            </a: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長</a:t>
            </a:r>
            <a:r>
              <a:rPr lang="ja-JP" altLang="en-US" sz="1300" b="1" dirty="0">
                <a:latin typeface="+mn-ea"/>
              </a:rPr>
              <a:t>　　　　　　　　 本澤　　 繁　　　</a:t>
            </a: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300" b="1" dirty="0">
                <a:latin typeface="+mn-ea"/>
              </a:rPr>
              <a:t>３、新入社員紹介及び、無事故無違反表彰・優秀ドライバー表彰　</a:t>
            </a: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本澤　繁久様</a:t>
            </a:r>
            <a:r>
              <a:rPr lang="ja-JP" altLang="en-US" sz="1300" b="1" dirty="0">
                <a:latin typeface="+mn-ea"/>
              </a:rPr>
              <a:t>　　　　　                         </a:t>
            </a:r>
            <a:r>
              <a:rPr lang="en-US" altLang="ja-JP" sz="1300" b="1" dirty="0">
                <a:latin typeface="+mn-ea"/>
              </a:rPr>
              <a:t>09</a:t>
            </a:r>
            <a:r>
              <a:rPr lang="ja-JP" altLang="en-US" sz="1300" b="1" dirty="0">
                <a:latin typeface="+mn-ea"/>
              </a:rPr>
              <a:t>：</a:t>
            </a:r>
            <a:r>
              <a:rPr lang="en-US" altLang="ja-JP" sz="1300" b="1" dirty="0">
                <a:latin typeface="+mn-ea"/>
              </a:rPr>
              <a:t>15</a:t>
            </a:r>
            <a:r>
              <a:rPr lang="ja-JP" altLang="en-US" sz="1300" b="1" dirty="0">
                <a:latin typeface="+mn-ea"/>
              </a:rPr>
              <a:t>　～　</a:t>
            </a:r>
            <a:r>
              <a:rPr lang="en-US" altLang="ja-JP" sz="1300" b="1" dirty="0">
                <a:latin typeface="+mn-ea"/>
              </a:rPr>
              <a:t>10</a:t>
            </a:r>
            <a:r>
              <a:rPr lang="ja-JP" altLang="en-US" sz="1300" b="1" dirty="0">
                <a:latin typeface="+mn-ea"/>
              </a:rPr>
              <a:t>：</a:t>
            </a:r>
            <a:r>
              <a:rPr lang="en-US" altLang="ja-JP" sz="1300" b="1" dirty="0">
                <a:latin typeface="+mn-ea"/>
              </a:rPr>
              <a:t>00</a:t>
            </a:r>
          </a:p>
          <a:p>
            <a:pPr marL="0" indent="0">
              <a:buNone/>
            </a:pP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２、開会挨拶危険予知</a:t>
            </a:r>
            <a:r>
              <a:rPr lang="ja-JP" altLang="en-US" sz="1300" b="1" dirty="0">
                <a:latin typeface="+mn-ea"/>
              </a:rPr>
              <a:t>　　　　　　　　　　代表取締役社長</a:t>
            </a: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長</a:t>
            </a:r>
            <a:r>
              <a:rPr lang="ja-JP" altLang="en-US" sz="1300" b="1" dirty="0">
                <a:latin typeface="+mn-ea"/>
              </a:rPr>
              <a:t>　　　　　　　   本澤　和久</a:t>
            </a: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様</a:t>
            </a:r>
            <a:r>
              <a:rPr lang="ja-JP" altLang="en-US" sz="1300" b="1" dirty="0">
                <a:latin typeface="+mn-ea"/>
              </a:rPr>
              <a:t>　　　　　</a:t>
            </a: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２、開会挨拶危険予知</a:t>
            </a:r>
            <a:r>
              <a:rPr lang="ja-JP" altLang="en-US" sz="1300" b="1" dirty="0">
                <a:latin typeface="+mn-ea"/>
              </a:rPr>
              <a:t>　　　　　　　　　　常務取締役</a:t>
            </a: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　　　　　　　　　　　　  </a:t>
            </a:r>
            <a:r>
              <a:rPr lang="ja-JP" altLang="en-US" sz="1300" b="1" dirty="0">
                <a:latin typeface="+mn-ea"/>
              </a:rPr>
              <a:t>近松　昭宏　</a:t>
            </a: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300" b="1" dirty="0">
                <a:latin typeface="+mn-ea"/>
              </a:rPr>
              <a:t>４、事故報告のまとめ 　　　　　　　　　　営業部次長　　　　</a:t>
            </a: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長</a:t>
            </a:r>
            <a:r>
              <a:rPr lang="ja-JP" altLang="en-US" sz="1300" b="1" dirty="0">
                <a:latin typeface="+mn-ea"/>
              </a:rPr>
              <a:t>　　　　　　   岡本　義則 </a:t>
            </a:r>
            <a:r>
              <a:rPr lang="en-US" altLang="ja-JP" sz="1300" b="1" dirty="0">
                <a:latin typeface="+mn-ea"/>
              </a:rPr>
              <a:t>/ </a:t>
            </a:r>
            <a:r>
              <a:rPr lang="ja-JP" altLang="en-US" sz="1300" b="1" dirty="0">
                <a:latin typeface="+mn-ea"/>
              </a:rPr>
              <a:t>中里　章　　　　　　　　</a:t>
            </a:r>
            <a:r>
              <a:rPr lang="en-US" altLang="ja-JP" sz="1300" b="1" dirty="0">
                <a:latin typeface="+mn-ea"/>
              </a:rPr>
              <a:t>10</a:t>
            </a:r>
            <a:r>
              <a:rPr lang="ja-JP" altLang="en-US" sz="1300" b="1" dirty="0">
                <a:latin typeface="+mn-ea"/>
              </a:rPr>
              <a:t>：</a:t>
            </a:r>
            <a:r>
              <a:rPr lang="en-US" altLang="ja-JP" sz="1300" b="1" dirty="0">
                <a:latin typeface="+mn-ea"/>
              </a:rPr>
              <a:t>00</a:t>
            </a:r>
            <a:r>
              <a:rPr lang="ja-JP" altLang="en-US" sz="1300" b="1" dirty="0">
                <a:latin typeface="+mn-ea"/>
              </a:rPr>
              <a:t>　～　</a:t>
            </a:r>
            <a:r>
              <a:rPr lang="en-US" altLang="ja-JP" sz="1300" b="1" dirty="0">
                <a:latin typeface="+mn-ea"/>
              </a:rPr>
              <a:t>10</a:t>
            </a:r>
            <a:r>
              <a:rPr lang="ja-JP" altLang="en-US" sz="1300" b="1" dirty="0">
                <a:latin typeface="+mn-ea"/>
              </a:rPr>
              <a:t>：</a:t>
            </a:r>
            <a:r>
              <a:rPr lang="en-US" altLang="ja-JP" sz="1300" b="1" dirty="0">
                <a:latin typeface="+mn-ea"/>
              </a:rPr>
              <a:t>15</a:t>
            </a:r>
          </a:p>
          <a:p>
            <a:pPr marL="0" indent="0">
              <a:buNone/>
            </a:pP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300" b="1" dirty="0">
                <a:latin typeface="+mn-ea"/>
              </a:rPr>
              <a:t>５、顧問労務士講話　　　　　　　　　　　 </a:t>
            </a:r>
            <a:r>
              <a:rPr lang="en-US" altLang="ja-JP" sz="1300" b="1" dirty="0">
                <a:latin typeface="+mn-ea"/>
              </a:rPr>
              <a:t>【</a:t>
            </a:r>
            <a:r>
              <a:rPr lang="ja-JP" altLang="en-US" sz="1300" b="1" dirty="0">
                <a:latin typeface="+mn-ea"/>
              </a:rPr>
              <a:t>講　話</a:t>
            </a:r>
            <a:r>
              <a:rPr lang="en-US" altLang="ja-JP" sz="1300" b="1" dirty="0">
                <a:latin typeface="+mn-ea"/>
              </a:rPr>
              <a:t>】</a:t>
            </a:r>
            <a:r>
              <a:rPr lang="ja-JP" altLang="en-US" sz="1300" b="1" dirty="0">
                <a:latin typeface="+mn-ea"/>
              </a:rPr>
              <a:t>　　　　　　　　　　　　　　　　　　　　　　　　　　　　　　　　　　　    </a:t>
            </a:r>
            <a:r>
              <a:rPr lang="en-US" altLang="ja-JP" sz="1300" b="1" dirty="0">
                <a:latin typeface="+mn-ea"/>
              </a:rPr>
              <a:t>10</a:t>
            </a:r>
            <a:r>
              <a:rPr lang="ja-JP" altLang="en-US" sz="1300" b="1" dirty="0">
                <a:latin typeface="+mn-ea"/>
              </a:rPr>
              <a:t>：</a:t>
            </a:r>
            <a:r>
              <a:rPr lang="en-US" altLang="ja-JP" sz="1300" b="1" dirty="0">
                <a:latin typeface="+mn-ea"/>
              </a:rPr>
              <a:t>15</a:t>
            </a:r>
            <a:r>
              <a:rPr lang="ja-JP" altLang="en-US" sz="1300" b="1" dirty="0">
                <a:latin typeface="+mn-ea"/>
              </a:rPr>
              <a:t>　～　</a:t>
            </a:r>
            <a:r>
              <a:rPr lang="en-US" altLang="ja-JP" sz="1300" b="1" dirty="0">
                <a:latin typeface="+mn-ea"/>
              </a:rPr>
              <a:t>10</a:t>
            </a:r>
            <a:r>
              <a:rPr lang="ja-JP" altLang="en-US" sz="1300" b="1" dirty="0">
                <a:latin typeface="+mn-ea"/>
              </a:rPr>
              <a:t>：</a:t>
            </a:r>
            <a:r>
              <a:rPr lang="en-US" altLang="ja-JP" sz="1300" b="1" dirty="0">
                <a:latin typeface="+mn-ea"/>
              </a:rPr>
              <a:t>30</a:t>
            </a:r>
            <a:r>
              <a:rPr lang="ja-JP" altLang="en-US" sz="1300" b="1" dirty="0">
                <a:latin typeface="+mn-ea"/>
              </a:rPr>
              <a:t>　　　　　　　　　　　　　　　　　</a:t>
            </a: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300" b="1" dirty="0">
                <a:latin typeface="+mn-ea"/>
              </a:rPr>
              <a:t>　　　　　　　　　　　　　　　　　　　　　　　　</a:t>
            </a:r>
            <a:r>
              <a:rPr lang="ja-JP" altLang="ja-JP" sz="1400" b="1" dirty="0"/>
              <a:t>「運転者職場環境良好度認証制度」</a:t>
            </a: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300" b="1" dirty="0">
                <a:latin typeface="+mn-ea"/>
              </a:rPr>
              <a:t>　　　　　　　　　　　　　　　　　　　　　　　　講師　特定社会保険労務士　   佐藤　樹先生　　　　　　　　　　　　　　　　　　　　　　　　　　　　　　　　　　　　　　　　</a:t>
            </a: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r>
              <a:rPr lang="en-US" altLang="ja-JP" sz="1300" b="1" dirty="0">
                <a:latin typeface="+mn-ea"/>
              </a:rPr>
              <a:t>                                                                                     </a:t>
            </a:r>
            <a:r>
              <a:rPr lang="ja-JP" altLang="en-US" sz="1300" b="1" dirty="0">
                <a:latin typeface="+mn-ea"/>
              </a:rPr>
              <a:t>　　   </a:t>
            </a:r>
            <a:r>
              <a:rPr lang="en-US" altLang="ja-JP" sz="1300" b="1" dirty="0">
                <a:latin typeface="+mn-ea"/>
              </a:rPr>
              <a:t>   </a:t>
            </a:r>
            <a:r>
              <a:rPr lang="ja-JP" altLang="en-US" sz="1300" b="1" dirty="0">
                <a:latin typeface="+mn-ea"/>
              </a:rPr>
              <a:t>休</a:t>
            </a:r>
            <a:r>
              <a:rPr lang="ja-JP" altLang="ja-JP" sz="1300" b="1" dirty="0">
                <a:solidFill>
                  <a:schemeClr val="bg1"/>
                </a:solidFill>
              </a:rPr>
              <a:t>清</a:t>
            </a:r>
            <a:r>
              <a:rPr lang="ja-JP" altLang="en-US" sz="1300" b="1" dirty="0">
                <a:solidFill>
                  <a:schemeClr val="bg1"/>
                </a:solidFill>
              </a:rPr>
              <a:t>　</a:t>
            </a:r>
            <a:r>
              <a:rPr lang="ja-JP" altLang="ja-JP" sz="1300" b="1" dirty="0">
                <a:solidFill>
                  <a:schemeClr val="bg1"/>
                </a:solidFill>
              </a:rPr>
              <a:t>水</a:t>
            </a:r>
            <a:r>
              <a:rPr lang="ja-JP" altLang="en-US" sz="1300" b="1" dirty="0">
                <a:latin typeface="+mn-ea"/>
              </a:rPr>
              <a:t>憩  　　　　　　　　　　　　　　 </a:t>
            </a:r>
            <a:r>
              <a:rPr lang="en-US" altLang="ja-JP" sz="1300" b="1" dirty="0">
                <a:latin typeface="+mn-ea"/>
              </a:rPr>
              <a:t>15</a:t>
            </a:r>
            <a:r>
              <a:rPr lang="ja-JP" altLang="en-US" sz="1300" b="1" dirty="0">
                <a:latin typeface="+mn-ea"/>
              </a:rPr>
              <a:t>分間</a:t>
            </a: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300" b="1" dirty="0">
                <a:latin typeface="+mn-ea"/>
              </a:rPr>
              <a:t>６、研修会　　　　　　　　　　　　　　　　　 「頭」と「体」で学ぶチームビルディング研修　　　　　　　　　　　　　　    </a:t>
            </a:r>
            <a:r>
              <a:rPr lang="en-US" altLang="ja-JP" sz="1300" b="1" dirty="0">
                <a:latin typeface="+mn-ea"/>
              </a:rPr>
              <a:t>10</a:t>
            </a:r>
            <a:r>
              <a:rPr lang="ja-JP" altLang="en-US" sz="1300" b="1" dirty="0">
                <a:latin typeface="+mn-ea"/>
              </a:rPr>
              <a:t>：</a:t>
            </a:r>
            <a:r>
              <a:rPr lang="en-US" altLang="ja-JP" sz="1300" b="1" dirty="0">
                <a:latin typeface="+mn-ea"/>
              </a:rPr>
              <a:t>45</a:t>
            </a:r>
            <a:r>
              <a:rPr lang="ja-JP" altLang="en-US" sz="1300" b="1" dirty="0">
                <a:latin typeface="+mn-ea"/>
              </a:rPr>
              <a:t>　～　</a:t>
            </a:r>
            <a:r>
              <a:rPr lang="en-US" altLang="ja-JP" sz="1300" b="1" dirty="0">
                <a:latin typeface="+mn-ea"/>
              </a:rPr>
              <a:t>11</a:t>
            </a:r>
            <a:r>
              <a:rPr lang="ja-JP" altLang="en-US" sz="1300" b="1" dirty="0">
                <a:latin typeface="+mn-ea"/>
              </a:rPr>
              <a:t>：</a:t>
            </a:r>
            <a:r>
              <a:rPr lang="en-US" altLang="ja-JP" sz="1300" b="1" dirty="0">
                <a:latin typeface="+mn-ea"/>
              </a:rPr>
              <a:t>45</a:t>
            </a:r>
          </a:p>
          <a:p>
            <a:pPr marL="0" indent="0">
              <a:buNone/>
            </a:pPr>
            <a:r>
              <a:rPr lang="ja-JP" altLang="en-US" sz="1300" b="1" dirty="0">
                <a:latin typeface="+mn-ea"/>
              </a:rPr>
              <a:t>　　　　　　　　　　　　　　　　　　　　　　　　講 師 ロジクエスト株式会社 代表取締役　</a:t>
            </a: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300" b="1" dirty="0">
                <a:latin typeface="+mn-ea"/>
              </a:rPr>
              <a:t>　　　　　　　　　　　　　　　　　　　　　　　　　　　　　　　　　　　　　　　　　　　   清水 一成　様</a:t>
            </a:r>
            <a:endParaRPr lang="en-US" altLang="ja-JP" sz="1300" b="1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300" b="1" dirty="0">
                <a:latin typeface="+mn-ea"/>
              </a:rPr>
              <a:t>７、総評</a:t>
            </a: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連絡危険予知</a:t>
            </a:r>
            <a:r>
              <a:rPr lang="ja-JP" altLang="en-US" sz="1300" b="1" dirty="0">
                <a:latin typeface="+mn-ea"/>
              </a:rPr>
              <a:t>　　　　　　　　　　代表取締役社長</a:t>
            </a: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長</a:t>
            </a:r>
            <a:r>
              <a:rPr lang="ja-JP" altLang="en-US" sz="1300" b="1" dirty="0">
                <a:latin typeface="+mn-ea"/>
              </a:rPr>
              <a:t>　　　　　　  　本澤　和久</a:t>
            </a: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様</a:t>
            </a:r>
            <a:r>
              <a:rPr lang="ja-JP" altLang="en-US" sz="1300" b="1" dirty="0">
                <a:latin typeface="+mn-ea"/>
              </a:rPr>
              <a:t>　　　　　　　　　　　　 　 </a:t>
            </a:r>
            <a:r>
              <a:rPr lang="en-US" altLang="ja-JP" sz="1300" b="1" dirty="0">
                <a:latin typeface="+mn-ea"/>
              </a:rPr>
              <a:t>11</a:t>
            </a:r>
            <a:r>
              <a:rPr lang="ja-JP" altLang="en-US" sz="1300" b="1" dirty="0">
                <a:latin typeface="+mn-ea"/>
              </a:rPr>
              <a:t>：</a:t>
            </a:r>
            <a:r>
              <a:rPr lang="en-US" altLang="ja-JP" sz="1300" b="1" dirty="0">
                <a:latin typeface="+mn-ea"/>
              </a:rPr>
              <a:t>45</a:t>
            </a:r>
            <a:r>
              <a:rPr lang="ja-JP" altLang="en-US" sz="1300" b="1" dirty="0">
                <a:latin typeface="+mn-ea"/>
              </a:rPr>
              <a:t>　～　</a:t>
            </a:r>
            <a:r>
              <a:rPr lang="en-US" altLang="ja-JP" sz="1300" b="1" dirty="0">
                <a:latin typeface="+mn-ea"/>
              </a:rPr>
              <a:t>12</a:t>
            </a:r>
            <a:r>
              <a:rPr lang="ja-JP" altLang="en-US" sz="1300" b="1" dirty="0">
                <a:latin typeface="+mn-ea"/>
              </a:rPr>
              <a:t>：</a:t>
            </a:r>
            <a:r>
              <a:rPr lang="en-US" altLang="ja-JP" sz="1300" b="1" dirty="0">
                <a:latin typeface="+mn-ea"/>
              </a:rPr>
              <a:t>00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10803356" y="104038"/>
            <a:ext cx="1371600" cy="365125"/>
          </a:xfrm>
        </p:spPr>
        <p:txBody>
          <a:bodyPr/>
          <a:lstStyle/>
          <a:p>
            <a:pPr algn="ctr"/>
            <a:r>
              <a:rPr lang="en-US" altLang="ja-JP" dirty="0">
                <a:solidFill>
                  <a:prstClr val="black"/>
                </a:solidFill>
              </a:rPr>
              <a:t>2019/11/17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9529182" y="767455"/>
            <a:ext cx="2693500" cy="5622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ja-JP" altLang="en-US" sz="1300" b="1" dirty="0">
                <a:solidFill>
                  <a:prstClr val="black"/>
                </a:solidFill>
              </a:rPr>
              <a:t>進行役 ： 本澤 直之　曽野歩　</a:t>
            </a:r>
            <a:endParaRPr lang="ja-JP" altLang="en-US" sz="1300" b="1" dirty="0">
              <a:solidFill>
                <a:prstClr val="white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9742714" y="532434"/>
            <a:ext cx="3266551" cy="572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1050" dirty="0">
              <a:solidFill>
                <a:prstClr val="black"/>
              </a:solidFill>
            </a:endParaRPr>
          </a:p>
          <a:p>
            <a:r>
              <a:rPr lang="ja-JP" altLang="en-US" sz="1050" dirty="0">
                <a:solidFill>
                  <a:prstClr val="black"/>
                </a:solidFill>
              </a:rPr>
              <a:t>あいおいニッセイ同和損保ビル　</a:t>
            </a:r>
            <a:r>
              <a:rPr lang="en-US" altLang="ja-JP" sz="1050" dirty="0">
                <a:solidFill>
                  <a:prstClr val="black"/>
                </a:solidFill>
              </a:rPr>
              <a:t>5</a:t>
            </a:r>
            <a:r>
              <a:rPr lang="ja-JP" altLang="en-US" sz="1050" dirty="0">
                <a:solidFill>
                  <a:prstClr val="black"/>
                </a:solidFill>
              </a:rPr>
              <a:t>階　</a:t>
            </a:r>
            <a:endParaRPr lang="en-US" altLang="ja-JP" sz="1050" dirty="0">
              <a:solidFill>
                <a:prstClr val="black"/>
              </a:solidFill>
            </a:endParaRPr>
          </a:p>
          <a:p>
            <a:r>
              <a:rPr lang="ja-JP" altLang="en-US" sz="1050" dirty="0">
                <a:solidFill>
                  <a:prstClr val="black"/>
                </a:solidFill>
              </a:rPr>
              <a:t>埼玉県さいたま市中央区上落合</a:t>
            </a:r>
            <a:r>
              <a:rPr lang="en-US" altLang="ja-JP" sz="1050" dirty="0">
                <a:solidFill>
                  <a:prstClr val="black"/>
                </a:solidFill>
              </a:rPr>
              <a:t>1-12-16</a:t>
            </a:r>
          </a:p>
          <a:p>
            <a:endParaRPr lang="en-US" altLang="ja-JP" sz="1050" dirty="0">
              <a:solidFill>
                <a:prstClr val="black"/>
              </a:solidFill>
            </a:endParaRPr>
          </a:p>
          <a:p>
            <a:endParaRPr lang="en-US" altLang="ja-JP" sz="1050" dirty="0">
              <a:solidFill>
                <a:prstClr val="black"/>
              </a:solidFill>
            </a:endParaRPr>
          </a:p>
        </p:txBody>
      </p:sp>
      <p:pic>
        <p:nvPicPr>
          <p:cNvPr id="10" name="コンテンツ プレースホルダー 6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714" y="6182658"/>
            <a:ext cx="2278927" cy="57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397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涙形 6"/>
          <p:cNvSpPr/>
          <p:nvPr/>
        </p:nvSpPr>
        <p:spPr>
          <a:xfrm>
            <a:off x="563524" y="883019"/>
            <a:ext cx="10728251" cy="5496009"/>
          </a:xfrm>
          <a:prstGeom prst="teardrop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68215" y="504093"/>
            <a:ext cx="11172093" cy="4220307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8000" b="1" dirty="0"/>
              <a:t>株式会社マルモト</a:t>
            </a:r>
            <a:br>
              <a:rPr kumimoji="1" lang="en-US" altLang="ja-JP" sz="8000" b="1" dirty="0"/>
            </a:br>
            <a:r>
              <a:rPr lang="ja-JP" altLang="en-US" sz="8000" b="1" dirty="0"/>
              <a:t>　令和元</a:t>
            </a:r>
            <a:r>
              <a:rPr kumimoji="1" lang="ja-JP" altLang="en-US" sz="8000" b="1" dirty="0"/>
              <a:t>年度　上期</a:t>
            </a:r>
            <a:br>
              <a:rPr kumimoji="1" lang="en-US" altLang="ja-JP" sz="8000" b="1" dirty="0"/>
            </a:br>
            <a:br>
              <a:rPr lang="en-US" altLang="ja-JP" sz="8000" b="1" dirty="0"/>
            </a:br>
            <a:endParaRPr kumimoji="1" lang="ja-JP" altLang="en-US" sz="8000" b="1" dirty="0"/>
          </a:p>
        </p:txBody>
      </p:sp>
      <p:sp>
        <p:nvSpPr>
          <p:cNvPr id="6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10990385" y="158497"/>
            <a:ext cx="1116271" cy="378926"/>
          </a:xfrm>
        </p:spPr>
        <p:txBody>
          <a:bodyPr/>
          <a:lstStyle/>
          <a:p>
            <a:pPr algn="r"/>
            <a:r>
              <a:rPr kumimoji="1" lang="en-US" altLang="ja-JP" dirty="0">
                <a:solidFill>
                  <a:schemeClr val="tx1"/>
                </a:solidFill>
              </a:rPr>
              <a:t>2019/11/17</a:t>
            </a: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668214" y="2965937"/>
            <a:ext cx="11172093" cy="18713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8800" b="1" dirty="0"/>
              <a:t>優秀ドライバー表彰式</a:t>
            </a:r>
          </a:p>
        </p:txBody>
      </p:sp>
      <p:pic>
        <p:nvPicPr>
          <p:cNvPr id="5" name="コンテンツ プレースホルダー 6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921" y="6153545"/>
            <a:ext cx="2278927" cy="57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5965371" y="6649474"/>
            <a:ext cx="511629" cy="208526"/>
          </a:xfrm>
        </p:spPr>
        <p:txBody>
          <a:bodyPr/>
          <a:lstStyle/>
          <a:p>
            <a:pPr algn="ctr"/>
            <a:endParaRPr lang="en-US" altLang="ja-JP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236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6125" y="448083"/>
            <a:ext cx="11353800" cy="1057339"/>
          </a:xfrm>
        </p:spPr>
        <p:txBody>
          <a:bodyPr>
            <a:normAutofit/>
          </a:bodyPr>
          <a:lstStyle/>
          <a:p>
            <a:pPr algn="ctr"/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浦和西交通安全協会　無事故・無違反表彰</a:t>
            </a:r>
            <a:endParaRPr kumimoji="1" lang="ja-JP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9448800" y="62207"/>
            <a:ext cx="2743200" cy="365125"/>
          </a:xfrm>
        </p:spPr>
        <p:txBody>
          <a:bodyPr/>
          <a:lstStyle/>
          <a:p>
            <a:pPr algn="r"/>
            <a:r>
              <a:rPr lang="en-US" altLang="ja-JP" dirty="0">
                <a:solidFill>
                  <a:prstClr val="black"/>
                </a:solidFill>
              </a:rPr>
              <a:t>2019/11/17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67EB-11D4-478B-AB6B-5772E40D7477}" type="slidenum">
              <a:rPr lang="ja-JP" altLang="en-US" smtClean="0">
                <a:solidFill>
                  <a:prstClr val="black"/>
                </a:solidFill>
              </a:rPr>
              <a:pPr/>
              <a:t>22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1377696" y="1938528"/>
            <a:ext cx="8814816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800" dirty="0">
                <a:solidFill>
                  <a:prstClr val="black"/>
                </a:solidFill>
              </a:rPr>
              <a:t>２５年　　　　　　　　青木　聡</a:t>
            </a:r>
            <a:endParaRPr lang="en-US" altLang="ja-JP" sz="4800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800" dirty="0">
                <a:solidFill>
                  <a:prstClr val="black"/>
                </a:solidFill>
              </a:rPr>
              <a:t>１０年　　　　　　　　二木　健太朗</a:t>
            </a:r>
            <a:endParaRPr lang="en-US" altLang="ja-JP" sz="4800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800" dirty="0">
                <a:solidFill>
                  <a:prstClr val="black"/>
                </a:solidFill>
              </a:rPr>
              <a:t>　５年　　　　　　　　藤田　久生</a:t>
            </a:r>
            <a:endParaRPr lang="en-US" altLang="ja-JP" sz="4800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800" dirty="0">
                <a:solidFill>
                  <a:prstClr val="black"/>
                </a:solidFill>
              </a:rPr>
              <a:t>　５年　　　　　　　　石井 鉄平　　</a:t>
            </a:r>
            <a:endParaRPr lang="en-US" altLang="ja-JP" sz="4800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800" dirty="0">
                <a:solidFill>
                  <a:prstClr val="black"/>
                </a:solidFill>
              </a:rPr>
              <a:t>　５年　　　　　　　　竹内　慎一朗</a:t>
            </a:r>
            <a:endParaRPr lang="en-US" altLang="ja-JP" sz="4800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solidFill>
                  <a:prstClr val="black"/>
                </a:solidFill>
              </a:rPr>
              <a:t>　</a:t>
            </a:r>
            <a:endParaRPr lang="en-US" altLang="ja-JP" sz="8000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4279392" y="1402080"/>
            <a:ext cx="6461760" cy="4851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dirty="0">
              <a:solidFill>
                <a:prstClr val="black"/>
              </a:solidFill>
            </a:endParaRPr>
          </a:p>
        </p:txBody>
      </p:sp>
      <p:pic>
        <p:nvPicPr>
          <p:cNvPr id="20" name="コンテンツ プレースホルダー 6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950" y="6253372"/>
            <a:ext cx="2278927" cy="57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29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6125" y="448083"/>
            <a:ext cx="11353800" cy="1057339"/>
          </a:xfrm>
        </p:spPr>
        <p:txBody>
          <a:bodyPr>
            <a:normAutofit fontScale="90000"/>
          </a:bodyPr>
          <a:lstStyle/>
          <a:p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令和元年度　上期優秀ドライバー　軽・ライトバン・１ｔ部門</a:t>
            </a:r>
            <a:endParaRPr kumimoji="1" lang="ja-JP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9448800" y="62207"/>
            <a:ext cx="2743200" cy="365125"/>
          </a:xfrm>
        </p:spPr>
        <p:txBody>
          <a:bodyPr/>
          <a:lstStyle/>
          <a:p>
            <a:pPr algn="r"/>
            <a:r>
              <a:rPr kumimoji="1" lang="en-US" altLang="ja-JP" dirty="0">
                <a:solidFill>
                  <a:schemeClr val="tx1"/>
                </a:solidFill>
              </a:rPr>
              <a:t>2019/11/17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67EB-11D4-478B-AB6B-5772E40D7477}" type="slidenum">
              <a:rPr kumimoji="1" lang="ja-JP" altLang="en-US" smtClean="0">
                <a:solidFill>
                  <a:schemeClr val="tx1"/>
                </a:solidFill>
              </a:rPr>
              <a:t>23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242668" y="1493938"/>
            <a:ext cx="10781492" cy="465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b="1" dirty="0"/>
              <a:t>順　位　　　　　ドライバー名　　　　　　　　所　属　　　　　　　　　平均ポイント　　　　　　総合ポイント</a:t>
            </a:r>
            <a:endParaRPr lang="en-US" altLang="ja-JP" sz="2000" b="1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242668" y="2011116"/>
            <a:ext cx="1191063" cy="3937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第２位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第２位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第３位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第３位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1699614" y="2011116"/>
            <a:ext cx="2355718" cy="3937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竹田　大介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山添　浩史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岡田　秀和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下松　成実</a:t>
            </a:r>
            <a:endParaRPr lang="en-US" altLang="ja-JP" dirty="0"/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4321215" y="2009511"/>
            <a:ext cx="2177603" cy="3312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川越支店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世田谷支店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大宮支店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大宮支店</a:t>
            </a:r>
            <a:endParaRPr lang="en-US" altLang="ja-JP" dirty="0"/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6942816" y="2009511"/>
            <a:ext cx="1489793" cy="255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99.98</a:t>
            </a:r>
          </a:p>
          <a:p>
            <a:pPr marL="0" indent="0">
              <a:buNone/>
            </a:pPr>
            <a:r>
              <a:rPr lang="en-US" altLang="ja-JP" dirty="0"/>
              <a:t>99.98</a:t>
            </a:r>
          </a:p>
          <a:p>
            <a:pPr marL="0" indent="0">
              <a:buNone/>
            </a:pPr>
            <a:r>
              <a:rPr lang="en-US" altLang="ja-JP" dirty="0"/>
              <a:t>99.97</a:t>
            </a:r>
          </a:p>
          <a:p>
            <a:pPr marL="0" indent="0">
              <a:buNone/>
            </a:pPr>
            <a:r>
              <a:rPr lang="en-US" altLang="ja-JP" dirty="0"/>
              <a:t>99.97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9166267" y="2011117"/>
            <a:ext cx="1911439" cy="331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599.90</a:t>
            </a:r>
          </a:p>
          <a:p>
            <a:pPr marL="0" indent="0">
              <a:buNone/>
            </a:pPr>
            <a:r>
              <a:rPr lang="en-US" altLang="ja-JP" dirty="0"/>
              <a:t>599.90</a:t>
            </a:r>
          </a:p>
          <a:p>
            <a:pPr marL="0" indent="0">
              <a:buNone/>
            </a:pPr>
            <a:r>
              <a:rPr lang="en-US" altLang="ja-JP" dirty="0"/>
              <a:t>599.80</a:t>
            </a:r>
          </a:p>
          <a:p>
            <a:pPr marL="0" indent="0">
              <a:buNone/>
            </a:pPr>
            <a:r>
              <a:rPr lang="en-US" altLang="ja-JP" dirty="0"/>
              <a:t>599.80</a:t>
            </a:r>
          </a:p>
        </p:txBody>
      </p:sp>
      <p:pic>
        <p:nvPicPr>
          <p:cNvPr id="20" name="コンテンツ プレースホルダー 6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950" y="6253372"/>
            <a:ext cx="2278927" cy="57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84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" y="365125"/>
            <a:ext cx="12192001" cy="1325563"/>
          </a:xfrm>
        </p:spPr>
        <p:txBody>
          <a:bodyPr>
            <a:normAutofit/>
          </a:bodyPr>
          <a:lstStyle/>
          <a:p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令和元年度　上期優秀ドライバー　軽・ライトバン・１ｔ部門</a:t>
            </a:r>
            <a:endParaRPr kumimoji="1"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9438822" y="41869"/>
            <a:ext cx="2743200" cy="365125"/>
          </a:xfrm>
        </p:spPr>
        <p:txBody>
          <a:bodyPr/>
          <a:lstStyle/>
          <a:p>
            <a:pPr algn="r"/>
            <a:r>
              <a:rPr kumimoji="1" lang="en-US" altLang="ja-JP" dirty="0">
                <a:solidFill>
                  <a:schemeClr val="tx1"/>
                </a:solidFill>
              </a:rPr>
              <a:t>2019/11/17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4088090" y="6475184"/>
            <a:ext cx="2743200" cy="365125"/>
          </a:xfrm>
        </p:spPr>
        <p:txBody>
          <a:bodyPr/>
          <a:lstStyle/>
          <a:p>
            <a:pPr algn="ctr"/>
            <a:fld id="{064467EB-11D4-478B-AB6B-5772E40D7477}" type="slidenum">
              <a:rPr kumimoji="1" lang="ja-JP" altLang="en-US" smtClean="0">
                <a:solidFill>
                  <a:schemeClr val="tx1"/>
                </a:solidFill>
              </a:rPr>
              <a:pPr algn="ctr"/>
              <a:t>24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296214" y="1548061"/>
            <a:ext cx="10781492" cy="465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b="1" dirty="0"/>
              <a:t>順　位　　　　　ドライバー名　　　　　　　　所　属　　　　　　　　　平均ポイント　　　　　　総合ポイント</a:t>
            </a:r>
            <a:endParaRPr lang="en-US" altLang="ja-JP" sz="2000" b="1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296214" y="2049357"/>
            <a:ext cx="1107583" cy="4306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b="1" dirty="0"/>
              <a:t>第</a:t>
            </a:r>
            <a:r>
              <a:rPr lang="en-US" altLang="ja-JP" sz="2000" b="1" dirty="0"/>
              <a:t>1</a:t>
            </a:r>
            <a:r>
              <a:rPr lang="ja-JP" altLang="en-US" sz="2000" b="1" dirty="0"/>
              <a:t>位</a:t>
            </a:r>
            <a:endParaRPr lang="en-US" altLang="ja-JP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b="1" dirty="0"/>
              <a:t>第</a:t>
            </a:r>
            <a:r>
              <a:rPr lang="en-US" altLang="ja-JP" sz="2000" b="1" dirty="0"/>
              <a:t>1</a:t>
            </a:r>
            <a:r>
              <a:rPr lang="ja-JP" altLang="en-US" sz="2000" b="1" dirty="0"/>
              <a:t>位</a:t>
            </a:r>
            <a:endParaRPr lang="en-US" altLang="ja-JP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b="1" dirty="0"/>
              <a:t>第</a:t>
            </a:r>
            <a:r>
              <a:rPr lang="en-US" altLang="ja-JP" sz="2000" b="1" dirty="0"/>
              <a:t>1</a:t>
            </a:r>
            <a:r>
              <a:rPr lang="ja-JP" altLang="en-US" sz="2000" b="1" dirty="0"/>
              <a:t>位</a:t>
            </a:r>
            <a:endParaRPr lang="en-US" altLang="ja-JP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b="1" dirty="0"/>
              <a:t>第</a:t>
            </a:r>
            <a:r>
              <a:rPr lang="en-US" altLang="ja-JP" sz="2000" b="1" dirty="0"/>
              <a:t>1</a:t>
            </a:r>
            <a:r>
              <a:rPr lang="ja-JP" altLang="en-US" sz="2000" b="1" dirty="0"/>
              <a:t>位</a:t>
            </a:r>
            <a:endParaRPr lang="en-US" altLang="ja-JP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b="1" dirty="0"/>
              <a:t>第</a:t>
            </a:r>
            <a:r>
              <a:rPr lang="en-US" altLang="ja-JP" sz="2000" b="1" dirty="0"/>
              <a:t>1</a:t>
            </a:r>
            <a:r>
              <a:rPr lang="ja-JP" altLang="en-US" sz="2000" b="1" dirty="0"/>
              <a:t>位</a:t>
            </a:r>
            <a:endParaRPr lang="en-US" altLang="ja-JP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b="1" dirty="0"/>
              <a:t>第</a:t>
            </a:r>
            <a:r>
              <a:rPr lang="en-US" altLang="ja-JP" sz="2000" b="1" dirty="0"/>
              <a:t>1</a:t>
            </a:r>
            <a:r>
              <a:rPr lang="ja-JP" altLang="en-US" sz="2000" b="1" dirty="0"/>
              <a:t>位</a:t>
            </a:r>
            <a:endParaRPr lang="en-US" altLang="ja-JP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b="1" dirty="0"/>
              <a:t>第</a:t>
            </a:r>
            <a:r>
              <a:rPr lang="en-US" altLang="ja-JP" sz="2000" b="1" dirty="0"/>
              <a:t>1</a:t>
            </a:r>
            <a:r>
              <a:rPr lang="ja-JP" altLang="en-US" sz="2000" b="1" dirty="0"/>
              <a:t>位</a:t>
            </a:r>
            <a:endParaRPr lang="en-US" altLang="ja-JP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b="1" dirty="0"/>
              <a:t>第</a:t>
            </a:r>
            <a:r>
              <a:rPr lang="en-US" altLang="ja-JP" sz="2000" b="1" dirty="0"/>
              <a:t>1</a:t>
            </a:r>
            <a:r>
              <a:rPr lang="ja-JP" altLang="en-US" sz="2000" b="1" dirty="0"/>
              <a:t>位</a:t>
            </a:r>
            <a:endParaRPr lang="en-US" altLang="ja-JP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b="1" dirty="0"/>
              <a:t>第</a:t>
            </a:r>
            <a:r>
              <a:rPr lang="en-US" altLang="ja-JP" sz="2000" b="1" dirty="0"/>
              <a:t>1</a:t>
            </a:r>
            <a:r>
              <a:rPr lang="ja-JP" altLang="en-US" sz="2000" b="1" dirty="0"/>
              <a:t>位</a:t>
            </a:r>
            <a:endParaRPr lang="en-US" altLang="ja-JP" sz="2000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000" dirty="0"/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1862714" y="2049357"/>
            <a:ext cx="2177603" cy="4306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b="1" dirty="0"/>
              <a:t>大塚　直也</a:t>
            </a:r>
            <a:endParaRPr lang="en-US" altLang="ja-JP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b="1" dirty="0"/>
              <a:t>大澤　侑弥</a:t>
            </a:r>
            <a:endParaRPr lang="en-US" altLang="ja-JP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b="1" dirty="0"/>
              <a:t>原　　 信也</a:t>
            </a:r>
            <a:endParaRPr lang="en-US" altLang="ja-JP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b="1" dirty="0"/>
              <a:t>竹内　慎一朗　</a:t>
            </a:r>
            <a:endParaRPr lang="en-US" altLang="ja-JP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b="1" dirty="0"/>
              <a:t>田村　勇作</a:t>
            </a:r>
            <a:endParaRPr lang="en-US" altLang="ja-JP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b="1" dirty="0"/>
              <a:t>池田　賢司　</a:t>
            </a:r>
            <a:endParaRPr lang="en-US" altLang="ja-JP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b="1" dirty="0"/>
              <a:t>神津　義和</a:t>
            </a:r>
            <a:endParaRPr lang="en-US" altLang="ja-JP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b="1" dirty="0"/>
              <a:t>岩井　良幸</a:t>
            </a:r>
            <a:endParaRPr lang="en-US" altLang="ja-JP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b="1" dirty="0"/>
              <a:t>小林　雅樹</a:t>
            </a:r>
            <a:endParaRPr lang="en-US" altLang="ja-JP" sz="2000" b="1" dirty="0"/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4442584" y="2013943"/>
            <a:ext cx="2177603" cy="4306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b="1" dirty="0"/>
              <a:t>大宮支店</a:t>
            </a:r>
            <a:endParaRPr lang="en-US" altLang="ja-JP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b="1" dirty="0"/>
              <a:t>新座支店</a:t>
            </a:r>
            <a:endParaRPr lang="en-US" altLang="ja-JP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b="1" dirty="0"/>
              <a:t>浦和支店</a:t>
            </a:r>
            <a:endParaRPr lang="en-US" altLang="ja-JP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b="1" dirty="0"/>
              <a:t>新座支店</a:t>
            </a:r>
            <a:endParaRPr lang="en-US" altLang="ja-JP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b="1" dirty="0"/>
              <a:t>葛飾支店</a:t>
            </a:r>
            <a:endParaRPr lang="en-US" altLang="ja-JP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b="1" dirty="0"/>
              <a:t>葛飾支店</a:t>
            </a:r>
            <a:endParaRPr lang="en-US" altLang="ja-JP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b="1" dirty="0"/>
              <a:t>中央支店</a:t>
            </a:r>
            <a:endParaRPr lang="en-US" altLang="ja-JP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b="1" dirty="0"/>
              <a:t>中央支店</a:t>
            </a:r>
            <a:endParaRPr lang="en-US" altLang="ja-JP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b="1" dirty="0"/>
              <a:t>中央支店</a:t>
            </a:r>
            <a:endParaRPr lang="en-US" altLang="ja-JP" sz="2000" b="1" dirty="0"/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6916401" y="2013942"/>
            <a:ext cx="1489793" cy="4306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100.00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100.00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100.00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100.00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100.00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100.00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100.00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100.00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100.00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9335581" y="2013944"/>
            <a:ext cx="1911439" cy="4306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600.00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600.00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600.00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600.00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600.00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600.00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600.00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600.00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600.00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000" dirty="0"/>
          </a:p>
        </p:txBody>
      </p:sp>
      <p:pic>
        <p:nvPicPr>
          <p:cNvPr id="20" name="コンテンツ プレースホルダー 6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493" y="6035395"/>
            <a:ext cx="2278927" cy="57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68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43575"/>
            <a:ext cx="11801856" cy="1325563"/>
          </a:xfrm>
        </p:spPr>
        <p:txBody>
          <a:bodyPr>
            <a:normAutofit/>
          </a:bodyPr>
          <a:lstStyle/>
          <a:p>
            <a:pPr algn="ctr"/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令和元年度　上期優秀ドライバー２ｔ・３ｔ車部門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9448800" y="61012"/>
            <a:ext cx="2743200" cy="365125"/>
          </a:xfrm>
        </p:spPr>
        <p:txBody>
          <a:bodyPr/>
          <a:lstStyle/>
          <a:p>
            <a:pPr algn="r"/>
            <a:r>
              <a:rPr kumimoji="1" lang="en-US" altLang="ja-JP" dirty="0">
                <a:solidFill>
                  <a:schemeClr val="tx1"/>
                </a:solidFill>
              </a:rPr>
              <a:t>2019/11/17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67EB-11D4-478B-AB6B-5772E40D7477}" type="slidenum">
              <a:rPr kumimoji="1" lang="ja-JP" altLang="en-US" smtClean="0">
                <a:solidFill>
                  <a:schemeClr val="tx1"/>
                </a:solidFill>
              </a:rPr>
              <a:t>25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461764" y="1583474"/>
            <a:ext cx="10781492" cy="465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b="1" dirty="0"/>
              <a:t>順　位　　　　ドライバー名　　　　　　　 　所　属　　　　　　　　  　   平均ポイント　　　　 総合ポイント</a:t>
            </a:r>
            <a:endParaRPr lang="en-US" altLang="ja-JP" sz="2000" b="1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296214" y="2049357"/>
            <a:ext cx="1191063" cy="4306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/>
              <a:t>第１位</a:t>
            </a: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/>
              <a:t>第１位</a:t>
            </a: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/>
              <a:t>第１位</a:t>
            </a: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/>
              <a:t>第２位</a:t>
            </a: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/>
              <a:t>第２位</a:t>
            </a: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/>
              <a:t>第３位</a:t>
            </a: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b="1" dirty="0"/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1740794" y="2038086"/>
            <a:ext cx="2177603" cy="4306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/>
              <a:t>小見　雅之</a:t>
            </a: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/>
              <a:t>大越　茂雄</a:t>
            </a: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/>
              <a:t>田中　洋</a:t>
            </a: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/>
              <a:t>北島　桂造</a:t>
            </a: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/>
              <a:t>高橋　勲</a:t>
            </a: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/>
              <a:t>紀伊　誠</a:t>
            </a:r>
            <a:r>
              <a:rPr lang="en-US" altLang="ja-JP" b="1" dirty="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b="1" dirty="0"/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4345280" y="2038084"/>
            <a:ext cx="2177603" cy="4306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/>
              <a:t>戸田支店間</a:t>
            </a: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/>
              <a:t>戸田直納</a:t>
            </a: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/>
              <a:t>タジマ</a:t>
            </a: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/>
              <a:t>戸田支店間</a:t>
            </a: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/>
              <a:t>戸田直納</a:t>
            </a: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/>
              <a:t>戸田直納</a:t>
            </a: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/>
              <a:t>                                                                  </a:t>
            </a:r>
            <a:endParaRPr lang="en-US" altLang="ja-JP" b="1" dirty="0"/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6866788" y="2049357"/>
            <a:ext cx="1489793" cy="4306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altLang="ja-JP" dirty="0"/>
              <a:t>100.00</a:t>
            </a:r>
          </a:p>
          <a:p>
            <a:pPr marL="0" indent="0" algn="r">
              <a:buNone/>
            </a:pPr>
            <a:r>
              <a:rPr lang="en-US" altLang="ja-JP" dirty="0"/>
              <a:t>100.00</a:t>
            </a:r>
          </a:p>
          <a:p>
            <a:pPr marL="0" indent="0" algn="r">
              <a:buNone/>
            </a:pPr>
            <a:r>
              <a:rPr lang="en-US" altLang="ja-JP" dirty="0"/>
              <a:t>100.00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altLang="ja-JP" dirty="0"/>
              <a:t>99.98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altLang="ja-JP" dirty="0"/>
              <a:t>99.98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altLang="ja-JP" dirty="0"/>
              <a:t>99.93</a:t>
            </a: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9331817" y="2038085"/>
            <a:ext cx="1911439" cy="4306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600.00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600.00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600.00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599.90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599.90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599.60</a:t>
            </a:r>
          </a:p>
        </p:txBody>
      </p:sp>
      <p:pic>
        <p:nvPicPr>
          <p:cNvPr id="20" name="コンテンツ プレースホルダー 6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61" y="5891424"/>
            <a:ext cx="2278927" cy="57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77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85583"/>
            <a:ext cx="12192000" cy="1325563"/>
          </a:xfrm>
        </p:spPr>
        <p:txBody>
          <a:bodyPr/>
          <a:lstStyle/>
          <a:p>
            <a:pPr algn="ctr"/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令和元年度　上期優秀ドライバー４ｔ車部門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9448800" y="97065"/>
            <a:ext cx="2743200" cy="365125"/>
          </a:xfrm>
        </p:spPr>
        <p:txBody>
          <a:bodyPr/>
          <a:lstStyle/>
          <a:p>
            <a:pPr algn="r"/>
            <a:r>
              <a:rPr kumimoji="1" lang="en-US" altLang="ja-JP" dirty="0">
                <a:solidFill>
                  <a:schemeClr val="tx1"/>
                </a:solidFill>
              </a:rPr>
              <a:t>2019/11/17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67EB-11D4-478B-AB6B-5772E40D7477}" type="slidenum">
              <a:rPr kumimoji="1" lang="ja-JP" altLang="en-US" smtClean="0">
                <a:solidFill>
                  <a:schemeClr val="tx1"/>
                </a:solidFill>
              </a:rPr>
              <a:t>26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343913" y="1511146"/>
            <a:ext cx="10781492" cy="46588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b="1" dirty="0"/>
              <a:t>順　位　　               ドライバー名　　　　　　　　         所　　属　　　　　　　　              平均ポイント　　　　　        総合ポイント</a:t>
            </a:r>
            <a:endParaRPr lang="en-US" altLang="ja-JP" sz="2000" b="1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343913" y="1958801"/>
            <a:ext cx="1191063" cy="4202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第１位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第１位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第１位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第２位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第３位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第３位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1880918" y="1958801"/>
            <a:ext cx="2493601" cy="4202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関山　明美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橋爪　大志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小野寺実貴雄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西山　健一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池田　靖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山崎　大</a:t>
            </a:r>
            <a:endParaRPr lang="en-US" altLang="ja-JP" dirty="0"/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4669289" y="1976081"/>
            <a:ext cx="2177603" cy="4185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埼玉機器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ヤマト埼玉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ヤマト物流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埼玉機器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郵便輸送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ヤマト埼玉</a:t>
            </a:r>
            <a:endParaRPr lang="en-US" altLang="ja-JP" dirty="0"/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6999389" y="1961870"/>
            <a:ext cx="1489793" cy="4195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altLang="ja-JP" dirty="0"/>
              <a:t>100.00</a:t>
            </a:r>
          </a:p>
          <a:p>
            <a:pPr marL="0" indent="0" algn="r">
              <a:buNone/>
            </a:pPr>
            <a:r>
              <a:rPr lang="en-US" altLang="ja-JP" dirty="0"/>
              <a:t>100.00</a:t>
            </a:r>
          </a:p>
          <a:p>
            <a:pPr marL="0" indent="0" algn="r">
              <a:buNone/>
            </a:pPr>
            <a:r>
              <a:rPr lang="en-US" altLang="ja-JP" dirty="0"/>
              <a:t>100.00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altLang="ja-JP" dirty="0"/>
              <a:t>99.98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altLang="ja-JP" dirty="0"/>
              <a:t>99.95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altLang="ja-JP" dirty="0"/>
              <a:t>99.95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altLang="ja-JP" dirty="0"/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9593180" y="1937226"/>
            <a:ext cx="1911439" cy="4195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600.00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600.00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600.00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599.90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599.70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599.70</a:t>
            </a:r>
          </a:p>
        </p:txBody>
      </p:sp>
      <p:pic>
        <p:nvPicPr>
          <p:cNvPr id="20" name="コンテンツ プレースホルダー 6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462" y="6150395"/>
            <a:ext cx="2278927" cy="57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86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95514"/>
            <a:ext cx="11652265" cy="1325563"/>
          </a:xfrm>
        </p:spPr>
        <p:txBody>
          <a:bodyPr/>
          <a:lstStyle/>
          <a:p>
            <a:pPr algn="ctr"/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令和元年度　上期優秀ドライバー大型部門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9448800" y="97688"/>
            <a:ext cx="2743200" cy="365125"/>
          </a:xfrm>
        </p:spPr>
        <p:txBody>
          <a:bodyPr/>
          <a:lstStyle/>
          <a:p>
            <a:pPr algn="r"/>
            <a:r>
              <a:rPr kumimoji="1" lang="en-US" altLang="ja-JP" dirty="0">
                <a:solidFill>
                  <a:schemeClr val="tx1"/>
                </a:solidFill>
              </a:rPr>
              <a:t>2019/11/17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0972800" y="6356350"/>
            <a:ext cx="381000" cy="365125"/>
          </a:xfrm>
        </p:spPr>
        <p:txBody>
          <a:bodyPr/>
          <a:lstStyle/>
          <a:p>
            <a:fld id="{064467EB-11D4-478B-AB6B-5772E40D7477}" type="slidenum">
              <a:rPr kumimoji="1" lang="ja-JP" altLang="en-US" smtClean="0">
                <a:solidFill>
                  <a:schemeClr val="tx1"/>
                </a:solidFill>
              </a:rPr>
              <a:t>27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465528" y="1958189"/>
            <a:ext cx="10781492" cy="46588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b="1" dirty="0"/>
              <a:t>順　位　　               ドライバー名　　　　　　　　        　 所　　属　　　　　　　　            平均ポイント　　　　　        総合ポイント</a:t>
            </a:r>
            <a:endParaRPr lang="en-US" altLang="ja-JP" sz="2000" b="1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364637" y="2468944"/>
            <a:ext cx="1191063" cy="3675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/>
              <a:t>第１位</a:t>
            </a: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/>
              <a:t>第２位</a:t>
            </a: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/>
              <a:t>第３位</a:t>
            </a: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b="1" dirty="0"/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1955124" y="2456773"/>
            <a:ext cx="2493601" cy="3687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/>
              <a:t>鹿山　修平</a:t>
            </a: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/>
              <a:t>藤田　久生</a:t>
            </a: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/>
              <a:t>上原　悟</a:t>
            </a:r>
            <a:endParaRPr lang="en-US" altLang="ja-JP" b="1" dirty="0"/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4720462" y="2456772"/>
            <a:ext cx="2177603" cy="3687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/>
              <a:t>ヤマト新座</a:t>
            </a: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/>
              <a:t>ヤマト第玉</a:t>
            </a: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/>
              <a:t>フリー</a:t>
            </a: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b="1" dirty="0"/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7169802" y="2466965"/>
            <a:ext cx="1489793" cy="3677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altLang="ja-JP" dirty="0"/>
              <a:t>99.85</a:t>
            </a:r>
          </a:p>
          <a:p>
            <a:pPr marL="0" indent="0" algn="r">
              <a:buNone/>
            </a:pPr>
            <a:endParaRPr lang="en-US" altLang="ja-JP" dirty="0"/>
          </a:p>
          <a:p>
            <a:pPr marL="0" indent="0" algn="r">
              <a:buNone/>
            </a:pPr>
            <a:r>
              <a:rPr lang="en-US" altLang="ja-JP" dirty="0"/>
              <a:t>99.05</a:t>
            </a:r>
          </a:p>
          <a:p>
            <a:pPr marL="0" indent="0" algn="r">
              <a:buNone/>
            </a:pPr>
            <a:endParaRPr lang="en-US" altLang="ja-JP" dirty="0"/>
          </a:p>
          <a:p>
            <a:pPr marL="0" indent="0" algn="r">
              <a:buNone/>
            </a:pPr>
            <a:r>
              <a:rPr lang="en-US" altLang="ja-JP" dirty="0"/>
              <a:t>98.52</a:t>
            </a:r>
          </a:p>
          <a:p>
            <a:pPr marL="0" indent="0" algn="r">
              <a:buNone/>
            </a:pPr>
            <a:endParaRPr lang="en-US" altLang="ja-JP" dirty="0"/>
          </a:p>
          <a:p>
            <a:pPr marL="0" indent="0" algn="r">
              <a:buFont typeface="Arial" panose="020B0604020202020204" pitchFamily="34" charset="0"/>
              <a:buNone/>
            </a:pPr>
            <a:endParaRPr lang="en-US" altLang="ja-JP" dirty="0"/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9740826" y="2467205"/>
            <a:ext cx="1911439" cy="3677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599.10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594.30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591.10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</p:txBody>
      </p:sp>
      <p:pic>
        <p:nvPicPr>
          <p:cNvPr id="20" name="コンテンツ プレースホルダー 6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799" y="6227866"/>
            <a:ext cx="2278927" cy="57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57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7043" y="344640"/>
            <a:ext cx="12192000" cy="422815"/>
          </a:xfrm>
        </p:spPr>
        <p:txBody>
          <a:bodyPr>
            <a:noAutofit/>
          </a:bodyPr>
          <a:lstStyle/>
          <a:p>
            <a:pPr algn="ctr"/>
            <a:r>
              <a:rPr lang="ja-JP" altLang="en-US" sz="2400" dirty="0">
                <a:latin typeface="+mj-ea"/>
              </a:rPr>
              <a:t>第３０回安全運転講習会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7210" y="0"/>
            <a:ext cx="11637746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1400" b="1" dirty="0">
              <a:latin typeface="+mn-ea"/>
            </a:endParaRPr>
          </a:p>
          <a:p>
            <a:pPr marL="0" indent="0">
              <a:buNone/>
            </a:pP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300" b="1" dirty="0">
                <a:latin typeface="+mn-ea"/>
              </a:rPr>
              <a:t>１、開会宣言</a:t>
            </a: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危険予知　</a:t>
            </a:r>
            <a:r>
              <a:rPr lang="ja-JP" altLang="en-US" sz="1300" b="1" dirty="0">
                <a:latin typeface="+mn-ea"/>
              </a:rPr>
              <a:t>　　　　　　　　　専務取締役　　　</a:t>
            </a: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長</a:t>
            </a:r>
            <a:r>
              <a:rPr lang="ja-JP" altLang="en-US" sz="1300" b="1" dirty="0">
                <a:latin typeface="+mn-ea"/>
              </a:rPr>
              <a:t>　　　　　 　　　塚原　美則　　　　　　 　　　　　　　   </a:t>
            </a:r>
            <a:r>
              <a:rPr lang="en-US" altLang="ja-JP" sz="1300" b="1" dirty="0">
                <a:latin typeface="+mn-ea"/>
              </a:rPr>
              <a:t>09</a:t>
            </a:r>
            <a:r>
              <a:rPr lang="ja-JP" altLang="en-US" sz="1300" b="1" dirty="0">
                <a:latin typeface="+mn-ea"/>
              </a:rPr>
              <a:t>：</a:t>
            </a:r>
            <a:r>
              <a:rPr lang="en-US" altLang="ja-JP" sz="1300" b="1" dirty="0">
                <a:latin typeface="+mn-ea"/>
              </a:rPr>
              <a:t>00</a:t>
            </a:r>
            <a:r>
              <a:rPr lang="ja-JP" altLang="en-US" sz="1300" b="1" dirty="0">
                <a:latin typeface="+mn-ea"/>
              </a:rPr>
              <a:t>　～</a:t>
            </a: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300" b="1" dirty="0">
                <a:latin typeface="+mn-ea"/>
              </a:rPr>
              <a:t>２、開会挨拶　 </a:t>
            </a: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険予知　</a:t>
            </a:r>
            <a:r>
              <a:rPr lang="ja-JP" altLang="en-US" sz="1300" b="1" dirty="0">
                <a:latin typeface="+mn-ea"/>
              </a:rPr>
              <a:t>　　　　　　　　　代表取締役会長</a:t>
            </a: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長</a:t>
            </a:r>
            <a:r>
              <a:rPr lang="ja-JP" altLang="en-US" sz="1300" b="1" dirty="0">
                <a:latin typeface="+mn-ea"/>
              </a:rPr>
              <a:t>　　　　　　　　 本澤　　 繁　　　</a:t>
            </a: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300" b="1" dirty="0">
                <a:latin typeface="+mn-ea"/>
              </a:rPr>
              <a:t>３、新入社員紹介及び、無事故無違反表彰・優秀ドライバー表彰　</a:t>
            </a: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本澤　繁久様</a:t>
            </a:r>
            <a:r>
              <a:rPr lang="ja-JP" altLang="en-US" sz="1300" b="1" dirty="0">
                <a:latin typeface="+mn-ea"/>
              </a:rPr>
              <a:t>　　　　　                         </a:t>
            </a:r>
            <a:r>
              <a:rPr lang="en-US" altLang="ja-JP" sz="1300" b="1" dirty="0">
                <a:latin typeface="+mn-ea"/>
              </a:rPr>
              <a:t>09</a:t>
            </a:r>
            <a:r>
              <a:rPr lang="ja-JP" altLang="en-US" sz="1300" b="1" dirty="0">
                <a:latin typeface="+mn-ea"/>
              </a:rPr>
              <a:t>：</a:t>
            </a:r>
            <a:r>
              <a:rPr lang="en-US" altLang="ja-JP" sz="1300" b="1" dirty="0">
                <a:latin typeface="+mn-ea"/>
              </a:rPr>
              <a:t>15</a:t>
            </a:r>
            <a:r>
              <a:rPr lang="ja-JP" altLang="en-US" sz="1300" b="1" dirty="0">
                <a:latin typeface="+mn-ea"/>
              </a:rPr>
              <a:t>　～　</a:t>
            </a:r>
            <a:r>
              <a:rPr lang="en-US" altLang="ja-JP" sz="1300" b="1" dirty="0">
                <a:latin typeface="+mn-ea"/>
              </a:rPr>
              <a:t>10</a:t>
            </a:r>
            <a:r>
              <a:rPr lang="ja-JP" altLang="en-US" sz="1300" b="1" dirty="0">
                <a:latin typeface="+mn-ea"/>
              </a:rPr>
              <a:t>：</a:t>
            </a:r>
            <a:r>
              <a:rPr lang="en-US" altLang="ja-JP" sz="1300" b="1" dirty="0">
                <a:latin typeface="+mn-ea"/>
              </a:rPr>
              <a:t>00</a:t>
            </a:r>
          </a:p>
          <a:p>
            <a:pPr marL="0" indent="0">
              <a:buNone/>
            </a:pP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２、開会挨拶危険予知</a:t>
            </a:r>
            <a:r>
              <a:rPr lang="ja-JP" altLang="en-US" sz="1300" b="1" dirty="0">
                <a:latin typeface="+mn-ea"/>
              </a:rPr>
              <a:t>　　　　　　　　　　代表取締役社長</a:t>
            </a: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長</a:t>
            </a:r>
            <a:r>
              <a:rPr lang="ja-JP" altLang="en-US" sz="1300" b="1" dirty="0">
                <a:latin typeface="+mn-ea"/>
              </a:rPr>
              <a:t>　　　　　　　   本澤　和久</a:t>
            </a: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様</a:t>
            </a:r>
            <a:r>
              <a:rPr lang="ja-JP" altLang="en-US" sz="1300" b="1" dirty="0">
                <a:latin typeface="+mn-ea"/>
              </a:rPr>
              <a:t>　　　　　</a:t>
            </a: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２、開会挨拶危険予知</a:t>
            </a:r>
            <a:r>
              <a:rPr lang="ja-JP" altLang="en-US" sz="1300" b="1" dirty="0">
                <a:latin typeface="+mn-ea"/>
              </a:rPr>
              <a:t>　　　　　　　　　　常務取締役</a:t>
            </a: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　　　　　　　　　　　　  </a:t>
            </a:r>
            <a:r>
              <a:rPr lang="ja-JP" altLang="en-US" sz="1300" b="1" dirty="0">
                <a:latin typeface="+mn-ea"/>
              </a:rPr>
              <a:t>近松　昭宏　</a:t>
            </a: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300" b="1" dirty="0">
                <a:latin typeface="+mn-ea"/>
              </a:rPr>
              <a:t>４、事故報告のまとめ 　　　　　　　　　　営業部次長　　　　</a:t>
            </a: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長</a:t>
            </a:r>
            <a:r>
              <a:rPr lang="ja-JP" altLang="en-US" sz="1300" b="1" dirty="0">
                <a:latin typeface="+mn-ea"/>
              </a:rPr>
              <a:t>　　　　　　   岡本　義則 </a:t>
            </a:r>
            <a:r>
              <a:rPr lang="en-US" altLang="ja-JP" sz="1300" b="1" dirty="0">
                <a:latin typeface="+mn-ea"/>
              </a:rPr>
              <a:t>/ </a:t>
            </a:r>
            <a:r>
              <a:rPr lang="ja-JP" altLang="en-US" sz="1300" b="1" dirty="0">
                <a:latin typeface="+mn-ea"/>
              </a:rPr>
              <a:t>中里　章　　　　　　　　</a:t>
            </a:r>
            <a:r>
              <a:rPr lang="en-US" altLang="ja-JP" sz="1300" b="1" dirty="0">
                <a:latin typeface="+mn-ea"/>
              </a:rPr>
              <a:t>10</a:t>
            </a:r>
            <a:r>
              <a:rPr lang="ja-JP" altLang="en-US" sz="1300" b="1" dirty="0">
                <a:latin typeface="+mn-ea"/>
              </a:rPr>
              <a:t>：</a:t>
            </a:r>
            <a:r>
              <a:rPr lang="en-US" altLang="ja-JP" sz="1300" b="1" dirty="0">
                <a:latin typeface="+mn-ea"/>
              </a:rPr>
              <a:t>00</a:t>
            </a:r>
            <a:r>
              <a:rPr lang="ja-JP" altLang="en-US" sz="1300" b="1" dirty="0">
                <a:latin typeface="+mn-ea"/>
              </a:rPr>
              <a:t>　～　</a:t>
            </a:r>
            <a:r>
              <a:rPr lang="en-US" altLang="ja-JP" sz="1300" b="1" dirty="0">
                <a:latin typeface="+mn-ea"/>
              </a:rPr>
              <a:t>10</a:t>
            </a:r>
            <a:r>
              <a:rPr lang="ja-JP" altLang="en-US" sz="1300" b="1" dirty="0">
                <a:latin typeface="+mn-ea"/>
              </a:rPr>
              <a:t>：</a:t>
            </a:r>
            <a:r>
              <a:rPr lang="en-US" altLang="ja-JP" sz="1300" b="1" dirty="0">
                <a:latin typeface="+mn-ea"/>
              </a:rPr>
              <a:t>15</a:t>
            </a:r>
          </a:p>
          <a:p>
            <a:pPr marL="0" indent="0">
              <a:buNone/>
            </a:pP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300" b="1" dirty="0">
                <a:latin typeface="+mn-ea"/>
              </a:rPr>
              <a:t>５、顧問労務士講話　　　　　　　　　　　 </a:t>
            </a:r>
            <a:r>
              <a:rPr lang="en-US" altLang="ja-JP" sz="1300" b="1" dirty="0">
                <a:latin typeface="+mn-ea"/>
              </a:rPr>
              <a:t>【</a:t>
            </a:r>
            <a:r>
              <a:rPr lang="ja-JP" altLang="en-US" sz="1300" b="1" dirty="0">
                <a:latin typeface="+mn-ea"/>
              </a:rPr>
              <a:t>講　話</a:t>
            </a:r>
            <a:r>
              <a:rPr lang="en-US" altLang="ja-JP" sz="1300" b="1" dirty="0">
                <a:latin typeface="+mn-ea"/>
              </a:rPr>
              <a:t>】</a:t>
            </a:r>
            <a:r>
              <a:rPr lang="ja-JP" altLang="en-US" sz="1300" b="1" dirty="0">
                <a:latin typeface="+mn-ea"/>
              </a:rPr>
              <a:t>　　　　　　　　　　　　　　　　　　　　　　　　　　　　　　　　　　　    </a:t>
            </a:r>
            <a:r>
              <a:rPr lang="en-US" altLang="ja-JP" sz="1300" b="1" dirty="0">
                <a:latin typeface="+mn-ea"/>
              </a:rPr>
              <a:t>10</a:t>
            </a:r>
            <a:r>
              <a:rPr lang="ja-JP" altLang="en-US" sz="1300" b="1" dirty="0">
                <a:latin typeface="+mn-ea"/>
              </a:rPr>
              <a:t>：</a:t>
            </a:r>
            <a:r>
              <a:rPr lang="en-US" altLang="ja-JP" sz="1300" b="1" dirty="0">
                <a:latin typeface="+mn-ea"/>
              </a:rPr>
              <a:t>15</a:t>
            </a:r>
            <a:r>
              <a:rPr lang="ja-JP" altLang="en-US" sz="1300" b="1" dirty="0">
                <a:latin typeface="+mn-ea"/>
              </a:rPr>
              <a:t>　～　</a:t>
            </a:r>
            <a:r>
              <a:rPr lang="en-US" altLang="ja-JP" sz="1300" b="1" dirty="0">
                <a:latin typeface="+mn-ea"/>
              </a:rPr>
              <a:t>10</a:t>
            </a:r>
            <a:r>
              <a:rPr lang="ja-JP" altLang="en-US" sz="1300" b="1" dirty="0">
                <a:latin typeface="+mn-ea"/>
              </a:rPr>
              <a:t>：</a:t>
            </a:r>
            <a:r>
              <a:rPr lang="en-US" altLang="ja-JP" sz="1300" b="1" dirty="0">
                <a:latin typeface="+mn-ea"/>
              </a:rPr>
              <a:t>30</a:t>
            </a:r>
            <a:r>
              <a:rPr lang="ja-JP" altLang="en-US" sz="1300" b="1" dirty="0">
                <a:latin typeface="+mn-ea"/>
              </a:rPr>
              <a:t>　　　　　　　　　　　　　　　　　</a:t>
            </a: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300" b="1" dirty="0">
                <a:latin typeface="+mn-ea"/>
              </a:rPr>
              <a:t>　　　　　　　　　　　　　　　　　　　　　　　　</a:t>
            </a:r>
            <a:r>
              <a:rPr lang="ja-JP" altLang="ja-JP" sz="1400" b="1" dirty="0"/>
              <a:t>「運転者職場環境良好度認証制度」</a:t>
            </a: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300" b="1" dirty="0">
                <a:latin typeface="+mn-ea"/>
              </a:rPr>
              <a:t>　　　　　　　　　　　　　　　　　　　　　　　　講師　特定社会保険労務士　   佐藤　樹先生　　　　　　　　　　　　　　　　　　　　　　　　　　　　　　　　　　　　　　　　</a:t>
            </a: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r>
              <a:rPr lang="en-US" altLang="ja-JP" sz="1300" b="1" dirty="0">
                <a:latin typeface="+mn-ea"/>
              </a:rPr>
              <a:t>                                                                                     </a:t>
            </a:r>
            <a:r>
              <a:rPr lang="ja-JP" altLang="en-US" sz="1300" b="1" dirty="0">
                <a:latin typeface="+mn-ea"/>
              </a:rPr>
              <a:t>　　   </a:t>
            </a:r>
            <a:r>
              <a:rPr lang="en-US" altLang="ja-JP" sz="1300" b="1" dirty="0">
                <a:latin typeface="+mn-ea"/>
              </a:rPr>
              <a:t>   </a:t>
            </a:r>
            <a:r>
              <a:rPr lang="ja-JP" altLang="en-US" sz="1300" b="1" dirty="0">
                <a:latin typeface="+mn-ea"/>
              </a:rPr>
              <a:t>休</a:t>
            </a:r>
            <a:r>
              <a:rPr lang="ja-JP" altLang="ja-JP" sz="1300" b="1" dirty="0">
                <a:solidFill>
                  <a:schemeClr val="bg1"/>
                </a:solidFill>
              </a:rPr>
              <a:t>清</a:t>
            </a:r>
            <a:r>
              <a:rPr lang="ja-JP" altLang="en-US" sz="1300" b="1" dirty="0">
                <a:solidFill>
                  <a:schemeClr val="bg1"/>
                </a:solidFill>
              </a:rPr>
              <a:t>　</a:t>
            </a:r>
            <a:r>
              <a:rPr lang="ja-JP" altLang="ja-JP" sz="1300" b="1" dirty="0">
                <a:solidFill>
                  <a:schemeClr val="bg1"/>
                </a:solidFill>
              </a:rPr>
              <a:t>水</a:t>
            </a:r>
            <a:r>
              <a:rPr lang="ja-JP" altLang="en-US" sz="1300" b="1" dirty="0">
                <a:latin typeface="+mn-ea"/>
              </a:rPr>
              <a:t>憩  　　　　　　　　　　　　　　 </a:t>
            </a:r>
            <a:r>
              <a:rPr lang="en-US" altLang="ja-JP" sz="1300" b="1" dirty="0">
                <a:latin typeface="+mn-ea"/>
              </a:rPr>
              <a:t>15</a:t>
            </a:r>
            <a:r>
              <a:rPr lang="ja-JP" altLang="en-US" sz="1300" b="1" dirty="0">
                <a:latin typeface="+mn-ea"/>
              </a:rPr>
              <a:t>分間</a:t>
            </a: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300" b="1" dirty="0">
                <a:latin typeface="+mn-ea"/>
              </a:rPr>
              <a:t>６、研修会　　　　　　　　　　　　　　　　　 「頭」と「体」で学ぶチームビルディング研修　　　　　　　　　　　　　　    </a:t>
            </a:r>
            <a:r>
              <a:rPr lang="en-US" altLang="ja-JP" sz="1300" b="1" dirty="0">
                <a:latin typeface="+mn-ea"/>
              </a:rPr>
              <a:t>10</a:t>
            </a:r>
            <a:r>
              <a:rPr lang="ja-JP" altLang="en-US" sz="1300" b="1" dirty="0">
                <a:latin typeface="+mn-ea"/>
              </a:rPr>
              <a:t>：</a:t>
            </a:r>
            <a:r>
              <a:rPr lang="en-US" altLang="ja-JP" sz="1300" b="1" dirty="0">
                <a:latin typeface="+mn-ea"/>
              </a:rPr>
              <a:t>45</a:t>
            </a:r>
            <a:r>
              <a:rPr lang="ja-JP" altLang="en-US" sz="1300" b="1" dirty="0">
                <a:latin typeface="+mn-ea"/>
              </a:rPr>
              <a:t>　～　</a:t>
            </a:r>
            <a:r>
              <a:rPr lang="en-US" altLang="ja-JP" sz="1300" b="1" dirty="0">
                <a:latin typeface="+mn-ea"/>
              </a:rPr>
              <a:t>11</a:t>
            </a:r>
            <a:r>
              <a:rPr lang="ja-JP" altLang="en-US" sz="1300" b="1" dirty="0">
                <a:latin typeface="+mn-ea"/>
              </a:rPr>
              <a:t>：</a:t>
            </a:r>
            <a:r>
              <a:rPr lang="en-US" altLang="ja-JP" sz="1300" b="1" dirty="0">
                <a:latin typeface="+mn-ea"/>
              </a:rPr>
              <a:t>45</a:t>
            </a:r>
          </a:p>
          <a:p>
            <a:pPr marL="0" indent="0">
              <a:buNone/>
            </a:pPr>
            <a:r>
              <a:rPr lang="ja-JP" altLang="en-US" sz="1300" b="1" dirty="0">
                <a:latin typeface="+mn-ea"/>
              </a:rPr>
              <a:t>　　　　　　　　　　　　　　　　　　　　　　　　講 師 ロジクエスト株式会社 代表取締役　</a:t>
            </a: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300" b="1" dirty="0">
                <a:latin typeface="+mn-ea"/>
              </a:rPr>
              <a:t>　　　　　　　　　　　　　　　　　　　　　　　　　　　　　　　　　　　　　　　　　　　   清水 一成　様</a:t>
            </a:r>
            <a:endParaRPr lang="en-US" altLang="ja-JP" sz="1300" b="1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300" b="1" dirty="0">
                <a:latin typeface="+mn-ea"/>
              </a:rPr>
              <a:t>７、総評</a:t>
            </a: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連絡危険予知</a:t>
            </a:r>
            <a:r>
              <a:rPr lang="ja-JP" altLang="en-US" sz="1300" b="1" dirty="0">
                <a:latin typeface="+mn-ea"/>
              </a:rPr>
              <a:t>　　　　　　　　　　代表取締役社長</a:t>
            </a: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長</a:t>
            </a:r>
            <a:r>
              <a:rPr lang="ja-JP" altLang="en-US" sz="1300" b="1" dirty="0">
                <a:latin typeface="+mn-ea"/>
              </a:rPr>
              <a:t>　　　　　　  　本澤　和久</a:t>
            </a: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様</a:t>
            </a:r>
            <a:r>
              <a:rPr lang="ja-JP" altLang="en-US" sz="1300" b="1" dirty="0">
                <a:latin typeface="+mn-ea"/>
              </a:rPr>
              <a:t>　　　　　　　　　　　　 　 </a:t>
            </a:r>
            <a:r>
              <a:rPr lang="en-US" altLang="ja-JP" sz="1300" b="1" dirty="0">
                <a:latin typeface="+mn-ea"/>
              </a:rPr>
              <a:t>11</a:t>
            </a:r>
            <a:r>
              <a:rPr lang="ja-JP" altLang="en-US" sz="1300" b="1" dirty="0">
                <a:latin typeface="+mn-ea"/>
              </a:rPr>
              <a:t>：</a:t>
            </a:r>
            <a:r>
              <a:rPr lang="en-US" altLang="ja-JP" sz="1300" b="1" dirty="0">
                <a:latin typeface="+mn-ea"/>
              </a:rPr>
              <a:t>45</a:t>
            </a:r>
            <a:r>
              <a:rPr lang="ja-JP" altLang="en-US" sz="1300" b="1" dirty="0">
                <a:latin typeface="+mn-ea"/>
              </a:rPr>
              <a:t>　～　</a:t>
            </a:r>
            <a:r>
              <a:rPr lang="en-US" altLang="ja-JP" sz="1300" b="1" dirty="0">
                <a:latin typeface="+mn-ea"/>
              </a:rPr>
              <a:t>12</a:t>
            </a:r>
            <a:r>
              <a:rPr lang="ja-JP" altLang="en-US" sz="1300" b="1" dirty="0">
                <a:latin typeface="+mn-ea"/>
              </a:rPr>
              <a:t>：</a:t>
            </a:r>
            <a:r>
              <a:rPr lang="en-US" altLang="ja-JP" sz="1300" b="1" dirty="0">
                <a:latin typeface="+mn-ea"/>
              </a:rPr>
              <a:t>00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10803356" y="104038"/>
            <a:ext cx="1371600" cy="365125"/>
          </a:xfrm>
        </p:spPr>
        <p:txBody>
          <a:bodyPr/>
          <a:lstStyle/>
          <a:p>
            <a:pPr algn="ctr"/>
            <a:r>
              <a:rPr lang="en-US" altLang="ja-JP" dirty="0">
                <a:solidFill>
                  <a:prstClr val="black"/>
                </a:solidFill>
              </a:rPr>
              <a:t>2019/11/17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9529182" y="767455"/>
            <a:ext cx="2693500" cy="5622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ja-JP" altLang="en-US" sz="1300" b="1" dirty="0">
                <a:solidFill>
                  <a:prstClr val="black"/>
                </a:solidFill>
              </a:rPr>
              <a:t>進行役 ： 本澤 直之　曽野歩　</a:t>
            </a:r>
            <a:endParaRPr lang="ja-JP" altLang="en-US" sz="1300" b="1" dirty="0">
              <a:solidFill>
                <a:prstClr val="white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9742714" y="532434"/>
            <a:ext cx="3266551" cy="572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1050" dirty="0">
              <a:solidFill>
                <a:prstClr val="black"/>
              </a:solidFill>
            </a:endParaRPr>
          </a:p>
          <a:p>
            <a:r>
              <a:rPr lang="ja-JP" altLang="en-US" sz="1050" dirty="0">
                <a:solidFill>
                  <a:prstClr val="black"/>
                </a:solidFill>
              </a:rPr>
              <a:t>あいおいニッセイ同和損保ビル　</a:t>
            </a:r>
            <a:r>
              <a:rPr lang="en-US" altLang="ja-JP" sz="1050" dirty="0">
                <a:solidFill>
                  <a:prstClr val="black"/>
                </a:solidFill>
              </a:rPr>
              <a:t>5</a:t>
            </a:r>
            <a:r>
              <a:rPr lang="ja-JP" altLang="en-US" sz="1050" dirty="0">
                <a:solidFill>
                  <a:prstClr val="black"/>
                </a:solidFill>
              </a:rPr>
              <a:t>階　</a:t>
            </a:r>
            <a:endParaRPr lang="en-US" altLang="ja-JP" sz="1050" dirty="0">
              <a:solidFill>
                <a:prstClr val="black"/>
              </a:solidFill>
            </a:endParaRPr>
          </a:p>
          <a:p>
            <a:r>
              <a:rPr lang="ja-JP" altLang="en-US" sz="1050" dirty="0">
                <a:solidFill>
                  <a:prstClr val="black"/>
                </a:solidFill>
              </a:rPr>
              <a:t>埼玉県さいたま市中央区上落合</a:t>
            </a:r>
            <a:r>
              <a:rPr lang="en-US" altLang="ja-JP" sz="1050" dirty="0">
                <a:solidFill>
                  <a:prstClr val="black"/>
                </a:solidFill>
              </a:rPr>
              <a:t>1-12-16</a:t>
            </a:r>
          </a:p>
          <a:p>
            <a:endParaRPr lang="en-US" altLang="ja-JP" sz="1050" dirty="0">
              <a:solidFill>
                <a:prstClr val="black"/>
              </a:solidFill>
            </a:endParaRPr>
          </a:p>
          <a:p>
            <a:endParaRPr lang="en-US" altLang="ja-JP" sz="1050" dirty="0">
              <a:solidFill>
                <a:prstClr val="black"/>
              </a:solidFill>
            </a:endParaRPr>
          </a:p>
        </p:txBody>
      </p:sp>
      <p:pic>
        <p:nvPicPr>
          <p:cNvPr id="10" name="コンテンツ プレースホルダー 6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714" y="6182658"/>
            <a:ext cx="2278927" cy="57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074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涙形 4"/>
          <p:cNvSpPr/>
          <p:nvPr/>
        </p:nvSpPr>
        <p:spPr>
          <a:xfrm>
            <a:off x="563524" y="883019"/>
            <a:ext cx="10728251" cy="5496009"/>
          </a:xfrm>
          <a:prstGeom prst="teardrop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3524" y="447618"/>
            <a:ext cx="10515600" cy="765757"/>
          </a:xfrm>
        </p:spPr>
        <p:txBody>
          <a:bodyPr>
            <a:normAutofit fontScale="90000"/>
          </a:bodyPr>
          <a:lstStyle/>
          <a:p>
            <a:r>
              <a:rPr kumimoji="1" lang="ja-JP" altLang="en-US" sz="7300" dirty="0"/>
              <a:t>講　話</a:t>
            </a:r>
            <a:r>
              <a:rPr kumimoji="1" lang="ja-JP" altLang="en-US" sz="8800" dirty="0"/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8610" y="1213376"/>
            <a:ext cx="11730990" cy="49635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ja-JP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</a:t>
            </a:r>
            <a:r>
              <a:rPr lang="ja-JP" altLang="ja-JP" sz="6000" dirty="0"/>
              <a:t>運転者職場環境良好度認証制度</a:t>
            </a:r>
            <a:r>
              <a:rPr lang="ja-JP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」</a:t>
            </a:r>
            <a:endParaRPr lang="en-US" altLang="ja-JP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ja-JP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講師</a:t>
            </a:r>
            <a:endParaRPr lang="en-US" altLang="ja-JP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特定社会保険労務士</a:t>
            </a:r>
            <a:endParaRPr kumimoji="1" lang="en-US" altLang="ja-JP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</a:t>
            </a:r>
            <a:r>
              <a:rPr kumimoji="1" lang="ja-JP" alt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佐藤　樹 先生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10668000" y="117262"/>
            <a:ext cx="1371600" cy="365125"/>
          </a:xfrm>
        </p:spPr>
        <p:txBody>
          <a:bodyPr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2019/11</a:t>
            </a:r>
            <a:r>
              <a:rPr lang="en-US" altLang="ja-JP" dirty="0">
                <a:solidFill>
                  <a:schemeClr val="tx1"/>
                </a:solidFill>
              </a:rPr>
              <a:t>/17</a:t>
            </a:r>
          </a:p>
        </p:txBody>
      </p:sp>
      <p:pic>
        <p:nvPicPr>
          <p:cNvPr id="7" name="コンテンツ プレースホルダー 6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729" y="6211732"/>
            <a:ext cx="2278927" cy="5710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25750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8364" y="156012"/>
            <a:ext cx="10515600" cy="661736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dirty="0"/>
              <a:t>人事異動のお知らせ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05348" y="1453664"/>
            <a:ext cx="2546995" cy="54043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kumimoji="1" lang="en-US" altLang="ja-JP" sz="16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900" b="1" dirty="0">
                <a:latin typeface="+mn-ea"/>
              </a:rPr>
              <a:t>氏名</a:t>
            </a:r>
            <a:endParaRPr lang="en-US" altLang="ja-JP" sz="1900" b="1" dirty="0">
              <a:latin typeface="+mn-ea"/>
            </a:endParaRPr>
          </a:p>
          <a:p>
            <a:pPr marL="0" indent="0">
              <a:buNone/>
            </a:pPr>
            <a:endParaRPr kumimoji="1" lang="en-US" altLang="ja-JP" sz="1900" b="1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1900" b="1" dirty="0">
                <a:latin typeface="+mn-ea"/>
              </a:rPr>
              <a:t>塚原　美則</a:t>
            </a:r>
            <a:endParaRPr kumimoji="1" lang="en-US" altLang="ja-JP" sz="1900" b="1" dirty="0">
              <a:latin typeface="+mn-ea"/>
            </a:endParaRPr>
          </a:p>
          <a:p>
            <a:pPr marL="0" indent="0">
              <a:buNone/>
            </a:pPr>
            <a:endParaRPr lang="en-US" altLang="ja-JP" sz="19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900" b="1" dirty="0">
                <a:latin typeface="+mn-ea"/>
              </a:rPr>
              <a:t>近松　昭宏</a:t>
            </a:r>
            <a:endParaRPr lang="en-US" altLang="ja-JP" sz="1900" b="1" dirty="0">
              <a:latin typeface="+mn-ea"/>
            </a:endParaRPr>
          </a:p>
          <a:p>
            <a:pPr marL="0" indent="0">
              <a:buNone/>
            </a:pPr>
            <a:endParaRPr lang="en-US" altLang="ja-JP" sz="19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900" b="1" dirty="0">
                <a:latin typeface="+mn-ea"/>
              </a:rPr>
              <a:t>岡本　義則</a:t>
            </a:r>
            <a:endParaRPr lang="en-US" altLang="ja-JP" sz="1900" b="1" dirty="0">
              <a:latin typeface="+mn-ea"/>
            </a:endParaRPr>
          </a:p>
          <a:p>
            <a:pPr marL="0" indent="0">
              <a:buNone/>
            </a:pPr>
            <a:endParaRPr lang="en-US" altLang="ja-JP" sz="19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900" b="1" dirty="0">
                <a:latin typeface="+mn-ea"/>
              </a:rPr>
              <a:t>桑原　多鶴子</a:t>
            </a:r>
            <a:endParaRPr lang="en-US" altLang="ja-JP" sz="1900" b="1" dirty="0">
              <a:latin typeface="+mn-ea"/>
            </a:endParaRPr>
          </a:p>
          <a:p>
            <a:pPr marL="0" indent="0">
              <a:buNone/>
            </a:pPr>
            <a:endParaRPr lang="en-US" altLang="ja-JP" sz="19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900" b="1" dirty="0">
                <a:latin typeface="+mn-ea"/>
              </a:rPr>
              <a:t>戸村　雅司</a:t>
            </a:r>
            <a:endParaRPr lang="en-US" altLang="ja-JP" sz="1900" b="1" dirty="0">
              <a:latin typeface="+mn-ea"/>
            </a:endParaRPr>
          </a:p>
          <a:p>
            <a:pPr marL="0" indent="0">
              <a:buNone/>
            </a:pPr>
            <a:endParaRPr lang="en-US" altLang="ja-JP" sz="19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900" b="1" dirty="0">
                <a:latin typeface="+mn-ea"/>
              </a:rPr>
              <a:t>中里　章</a:t>
            </a:r>
            <a:endParaRPr lang="en-US" altLang="ja-JP" sz="1900" b="1" dirty="0">
              <a:latin typeface="+mn-ea"/>
            </a:endParaRPr>
          </a:p>
          <a:p>
            <a:pPr marL="0" indent="0">
              <a:buNone/>
            </a:pPr>
            <a:endParaRPr lang="en-US" altLang="ja-JP" sz="1600" b="1" dirty="0">
              <a:latin typeface="+mn-ea"/>
            </a:endParaRPr>
          </a:p>
          <a:p>
            <a:pPr marL="0" indent="0">
              <a:buNone/>
            </a:pPr>
            <a:endParaRPr lang="en-US" altLang="ja-JP" sz="16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600" b="1" dirty="0">
                <a:latin typeface="+mn-ea"/>
              </a:rPr>
              <a:t>　　　　　　　　　　　　　　　　</a:t>
            </a:r>
            <a:endParaRPr kumimoji="1" lang="ja-JP" altLang="en-US" sz="1600" b="1" dirty="0">
              <a:latin typeface="+mn-ea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9448799" y="192213"/>
            <a:ext cx="2743200" cy="365125"/>
          </a:xfrm>
        </p:spPr>
        <p:txBody>
          <a:bodyPr/>
          <a:lstStyle/>
          <a:p>
            <a:pPr algn="r"/>
            <a:r>
              <a:rPr kumimoji="1" lang="en-US" altLang="ja-JP" dirty="0">
                <a:solidFill>
                  <a:schemeClr val="tx1"/>
                </a:solidFill>
              </a:rPr>
              <a:t>2019/11/17</a:t>
            </a: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8530380" y="1164195"/>
            <a:ext cx="2823411" cy="2507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ja-JP" altLang="en-US" sz="1600" b="1" dirty="0">
              <a:latin typeface="+mn-ea"/>
            </a:endParaRPr>
          </a:p>
        </p:txBody>
      </p:sp>
      <p:pic>
        <p:nvPicPr>
          <p:cNvPr id="11" name="コンテンツ プレースホルダー 6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803" y="716888"/>
            <a:ext cx="2278927" cy="57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1505348" y="1122269"/>
            <a:ext cx="3963907" cy="331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令和元年８月１日付</a:t>
            </a:r>
            <a:endParaRPr kumimoji="1" lang="en-US" altLang="ja-JP" b="1" dirty="0">
              <a:solidFill>
                <a:schemeClr val="tx1"/>
              </a:solidFill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4529248" y="1453664"/>
            <a:ext cx="2748731" cy="54043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1600" b="1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900" b="1" dirty="0">
                <a:latin typeface="+mn-ea"/>
              </a:rPr>
              <a:t>旧役職</a:t>
            </a:r>
            <a:endParaRPr lang="en-US" altLang="ja-JP" sz="1900" b="1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900" b="1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900" b="1" dirty="0">
                <a:latin typeface="+mn-ea"/>
              </a:rPr>
              <a:t>常務取締役</a:t>
            </a:r>
            <a:endParaRPr lang="en-US" altLang="ja-JP" sz="1900" b="1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900" b="1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900" b="1" dirty="0">
                <a:latin typeface="+mn-ea"/>
              </a:rPr>
              <a:t>営業部部長</a:t>
            </a:r>
            <a:endParaRPr lang="en-US" altLang="ja-JP" sz="1900" b="1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900" b="1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900" b="1" dirty="0">
                <a:latin typeface="+mn-ea"/>
              </a:rPr>
              <a:t>営業部三課 課長</a:t>
            </a:r>
            <a:endParaRPr lang="en-US" altLang="ja-JP" sz="1900" b="1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900" b="1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900" b="1" dirty="0">
                <a:latin typeface="+mn-ea"/>
              </a:rPr>
              <a:t>総務・経理課長</a:t>
            </a:r>
            <a:endParaRPr lang="en-US" altLang="ja-JP" sz="1900" b="1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900" b="1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900" b="1" dirty="0">
                <a:latin typeface="+mn-ea"/>
              </a:rPr>
              <a:t>営業部三課 主任</a:t>
            </a:r>
            <a:endParaRPr lang="en-US" altLang="ja-JP" sz="1900" b="1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900" b="1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900" b="1" dirty="0">
                <a:latin typeface="+mn-ea"/>
              </a:rPr>
              <a:t>　　　　　</a:t>
            </a:r>
            <a:r>
              <a:rPr lang="en-US" altLang="ja-JP" sz="1900" b="1" dirty="0">
                <a:latin typeface="+mn-ea"/>
              </a:rPr>
              <a:t>―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600" b="1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600" b="1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600" b="1" dirty="0">
                <a:latin typeface="+mn-ea"/>
              </a:rPr>
              <a:t>　　　　　　　　　　　　　　　　</a:t>
            </a: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7754884" y="1447518"/>
            <a:ext cx="3598907" cy="54104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1600" b="1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900" b="1" dirty="0">
                <a:latin typeface="+mn-ea"/>
              </a:rPr>
              <a:t>新役職</a:t>
            </a:r>
            <a:endParaRPr lang="en-US" altLang="ja-JP" sz="1900" b="1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900" b="1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900" b="1" dirty="0">
                <a:latin typeface="+mn-ea"/>
              </a:rPr>
              <a:t>専務取締役</a:t>
            </a:r>
            <a:endParaRPr lang="en-US" altLang="ja-JP" sz="1900" b="1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900" b="1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900" b="1" dirty="0">
                <a:latin typeface="+mn-ea"/>
              </a:rPr>
              <a:t>常務取締役</a:t>
            </a:r>
            <a:endParaRPr lang="en-US" altLang="ja-JP" sz="1900" b="1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900" b="1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900" b="1" dirty="0">
                <a:latin typeface="+mn-ea"/>
              </a:rPr>
              <a:t>営業部次長兼営業三課担当</a:t>
            </a:r>
            <a:endParaRPr lang="en-US" altLang="ja-JP" sz="1900" b="1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900" b="1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900" b="1" dirty="0">
                <a:latin typeface="+mn-ea"/>
              </a:rPr>
              <a:t>総務・経理部長</a:t>
            </a:r>
            <a:endParaRPr lang="en-US" altLang="ja-JP" sz="1900" b="1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900" b="1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900" b="1" dirty="0">
                <a:latin typeface="+mn-ea"/>
              </a:rPr>
              <a:t>営業部三課 係長</a:t>
            </a:r>
            <a:endParaRPr lang="en-US" altLang="ja-JP" sz="1900" b="1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900" b="1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900" b="1" dirty="0">
                <a:latin typeface="+mn-ea"/>
              </a:rPr>
              <a:t>安全推進係　参与</a:t>
            </a:r>
            <a:endParaRPr lang="en-US" altLang="ja-JP" sz="1900" b="1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600" b="1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600" b="1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600" b="1" dirty="0">
                <a:latin typeface="+mn-ea"/>
              </a:rPr>
              <a:t>　　　　　　　　　　　　　　　　</a:t>
            </a:r>
          </a:p>
        </p:txBody>
      </p:sp>
    </p:spTree>
    <p:extLst>
      <p:ext uri="{BB962C8B-B14F-4D97-AF65-F5344CB8AC3E}">
        <p14:creationId xmlns:p14="http://schemas.microsoft.com/office/powerpoint/2010/main" val="3744059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涙形 4"/>
          <p:cNvSpPr/>
          <p:nvPr/>
        </p:nvSpPr>
        <p:spPr>
          <a:xfrm>
            <a:off x="563524" y="883019"/>
            <a:ext cx="10728251" cy="5496009"/>
          </a:xfrm>
          <a:prstGeom prst="teardrop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6175" y="779653"/>
            <a:ext cx="10515600" cy="1902587"/>
          </a:xfrm>
        </p:spPr>
        <p:txBody>
          <a:bodyPr>
            <a:normAutofit fontScale="90000"/>
          </a:bodyPr>
          <a:lstStyle/>
          <a:p>
            <a:r>
              <a:rPr kumimoji="1" lang="en-US" altLang="ja-JP" sz="8800" b="1" dirty="0"/>
              <a:t>【</a:t>
            </a:r>
            <a:r>
              <a:rPr lang="ja-JP" altLang="en-US" sz="8800" b="1" dirty="0"/>
              <a:t>事故報告書のまとめ</a:t>
            </a:r>
            <a:r>
              <a:rPr kumimoji="1" lang="en-US" altLang="ja-JP" sz="8800" b="1" dirty="0"/>
              <a:t>】</a:t>
            </a:r>
            <a:endParaRPr kumimoji="1" lang="ja-JP" altLang="en-US" sz="8800" b="1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ja-JP" sz="8800" dirty="0"/>
          </a:p>
          <a:p>
            <a:pPr marL="0" indent="0">
              <a:buNone/>
            </a:pPr>
            <a:r>
              <a:rPr kumimoji="1" lang="ja-JP" altLang="en-US" sz="8000" dirty="0"/>
              <a:t>営業部次長</a:t>
            </a:r>
            <a:endParaRPr kumimoji="1" lang="en-US" altLang="ja-JP" sz="8000" dirty="0"/>
          </a:p>
          <a:p>
            <a:pPr marL="0" indent="0" algn="ctr">
              <a:buNone/>
            </a:pPr>
            <a:r>
              <a:rPr lang="ja-JP" altLang="en-US" sz="8000" dirty="0"/>
              <a:t>岡本　義則</a:t>
            </a:r>
            <a:endParaRPr kumimoji="1" lang="en-US" altLang="ja-JP" sz="80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8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9348216" y="161830"/>
            <a:ext cx="2743200" cy="365125"/>
          </a:xfrm>
        </p:spPr>
        <p:txBody>
          <a:bodyPr/>
          <a:lstStyle/>
          <a:p>
            <a:pPr algn="r"/>
            <a:r>
              <a:rPr kumimoji="1" lang="en-US" altLang="ja-JP" dirty="0">
                <a:solidFill>
                  <a:schemeClr val="tx1"/>
                </a:solidFill>
              </a:rPr>
              <a:t>2019/11/17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9" name="コンテンツ プレースホルダー 6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729" y="6211732"/>
            <a:ext cx="2278927" cy="5710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162967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正方形/長方形 43"/>
          <p:cNvSpPr/>
          <p:nvPr/>
        </p:nvSpPr>
        <p:spPr>
          <a:xfrm>
            <a:off x="0" y="0"/>
            <a:ext cx="12192000" cy="658368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" name="フローチャート: 論理積ゲート 42"/>
          <p:cNvSpPr/>
          <p:nvPr/>
        </p:nvSpPr>
        <p:spPr>
          <a:xfrm rot="16200000">
            <a:off x="5455749" y="121750"/>
            <a:ext cx="1280501" cy="12192000"/>
          </a:xfrm>
          <a:prstGeom prst="flowChartDelay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8" name="フローチャート: 記憶データ 27"/>
          <p:cNvSpPr/>
          <p:nvPr/>
        </p:nvSpPr>
        <p:spPr>
          <a:xfrm rot="14982787">
            <a:off x="8495387" y="4978549"/>
            <a:ext cx="581299" cy="173430"/>
          </a:xfrm>
          <a:prstGeom prst="flowChartOnlineStorag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7" name="フローチャート: 記憶データ 26"/>
          <p:cNvSpPr/>
          <p:nvPr/>
        </p:nvSpPr>
        <p:spPr>
          <a:xfrm rot="17904594">
            <a:off x="6868338" y="4919192"/>
            <a:ext cx="532507" cy="126023"/>
          </a:xfrm>
          <a:prstGeom prst="flowChartOnlineStorag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6" name="フローチャート: 記憶データ 25"/>
          <p:cNvSpPr/>
          <p:nvPr/>
        </p:nvSpPr>
        <p:spPr>
          <a:xfrm rot="15448283">
            <a:off x="7888616" y="5528272"/>
            <a:ext cx="808100" cy="226992"/>
          </a:xfrm>
          <a:prstGeom prst="flowChartOnlineStorag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5" name="フローチャート: 記憶データ 24"/>
          <p:cNvSpPr/>
          <p:nvPr/>
        </p:nvSpPr>
        <p:spPr>
          <a:xfrm rot="17021206">
            <a:off x="7108325" y="5560432"/>
            <a:ext cx="759524" cy="186832"/>
          </a:xfrm>
          <a:prstGeom prst="flowChartOnlineStorag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" name="直角三角形 16"/>
          <p:cNvSpPr/>
          <p:nvPr/>
        </p:nvSpPr>
        <p:spPr>
          <a:xfrm rot="16426794">
            <a:off x="6862645" y="4644227"/>
            <a:ext cx="518434" cy="19344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" name="直角三角形 17"/>
          <p:cNvSpPr/>
          <p:nvPr/>
        </p:nvSpPr>
        <p:spPr>
          <a:xfrm rot="21283933">
            <a:off x="8446005" y="4058337"/>
            <a:ext cx="384166" cy="80627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台形 15"/>
          <p:cNvSpPr/>
          <p:nvPr/>
        </p:nvSpPr>
        <p:spPr>
          <a:xfrm>
            <a:off x="7054242" y="4204527"/>
            <a:ext cx="1714599" cy="1438392"/>
          </a:xfrm>
          <a:prstGeom prst="trapezoid">
            <a:avLst>
              <a:gd name="adj" fmla="val 14623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" name="直角三角形 19"/>
          <p:cNvSpPr/>
          <p:nvPr/>
        </p:nvSpPr>
        <p:spPr>
          <a:xfrm rot="8595996" flipH="1">
            <a:off x="7691618" y="4440559"/>
            <a:ext cx="971348" cy="383733"/>
          </a:xfrm>
          <a:prstGeom prst="rtTriangl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" name="直角三角形 18"/>
          <p:cNvSpPr/>
          <p:nvPr/>
        </p:nvSpPr>
        <p:spPr>
          <a:xfrm rot="2246469" flipH="1" flipV="1">
            <a:off x="7263961" y="4676112"/>
            <a:ext cx="348608" cy="229637"/>
          </a:xfrm>
          <a:prstGeom prst="rtTriangl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フローチャート: 結合子 6"/>
          <p:cNvSpPr/>
          <p:nvPr/>
        </p:nvSpPr>
        <p:spPr>
          <a:xfrm>
            <a:off x="6742176" y="2718815"/>
            <a:ext cx="2073147" cy="2036290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フローチャート: 手作業 7"/>
          <p:cNvSpPr/>
          <p:nvPr/>
        </p:nvSpPr>
        <p:spPr>
          <a:xfrm rot="10800000">
            <a:off x="7403081" y="4205305"/>
            <a:ext cx="424183" cy="191946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加算記号 8"/>
          <p:cNvSpPr/>
          <p:nvPr/>
        </p:nvSpPr>
        <p:spPr>
          <a:xfrm>
            <a:off x="7477465" y="4183447"/>
            <a:ext cx="137707" cy="235661"/>
          </a:xfrm>
          <a:prstGeom prst="mathPlus">
            <a:avLst>
              <a:gd name="adj1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加算記号 9"/>
          <p:cNvSpPr/>
          <p:nvPr/>
        </p:nvSpPr>
        <p:spPr>
          <a:xfrm>
            <a:off x="7620703" y="4183446"/>
            <a:ext cx="137707" cy="235661"/>
          </a:xfrm>
          <a:prstGeom prst="mathPlus">
            <a:avLst>
              <a:gd name="adj1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" name="直角三角形 13"/>
          <p:cNvSpPr/>
          <p:nvPr/>
        </p:nvSpPr>
        <p:spPr>
          <a:xfrm rot="18448916">
            <a:off x="7716435" y="3860642"/>
            <a:ext cx="221660" cy="69873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" name="直角三角形 14"/>
          <p:cNvSpPr/>
          <p:nvPr/>
        </p:nvSpPr>
        <p:spPr>
          <a:xfrm rot="18448916">
            <a:off x="7232769" y="3880493"/>
            <a:ext cx="46653" cy="171638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1" name="ホームベース 20"/>
          <p:cNvSpPr/>
          <p:nvPr/>
        </p:nvSpPr>
        <p:spPr>
          <a:xfrm rot="5101284">
            <a:off x="8086943" y="4991197"/>
            <a:ext cx="195751" cy="309145"/>
          </a:xfrm>
          <a:prstGeom prst="homePlate">
            <a:avLst>
              <a:gd name="adj" fmla="val 336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" name="フローチャート: 結合子 22"/>
          <p:cNvSpPr/>
          <p:nvPr/>
        </p:nvSpPr>
        <p:spPr>
          <a:xfrm>
            <a:off x="8035537" y="4887560"/>
            <a:ext cx="97536" cy="109729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 rot="21011972">
            <a:off x="8131291" y="4887894"/>
            <a:ext cx="223869" cy="559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7413881" y="3725314"/>
            <a:ext cx="48768" cy="1644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H="1">
            <a:off x="7559314" y="3668299"/>
            <a:ext cx="91167" cy="2066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フローチャート: 論理積ゲート 35"/>
          <p:cNvSpPr/>
          <p:nvPr/>
        </p:nvSpPr>
        <p:spPr>
          <a:xfrm>
            <a:off x="8680373" y="3564171"/>
            <a:ext cx="256032" cy="365760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" name="月 36"/>
          <p:cNvSpPr/>
          <p:nvPr/>
        </p:nvSpPr>
        <p:spPr>
          <a:xfrm rot="3783977">
            <a:off x="6920666" y="2130989"/>
            <a:ext cx="806959" cy="1891046"/>
          </a:xfrm>
          <a:prstGeom prst="moon">
            <a:avLst>
              <a:gd name="adj" fmla="val 87500"/>
            </a:avLst>
          </a:prstGeom>
          <a:solidFill>
            <a:schemeClr val="dk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" name="月 37"/>
          <p:cNvSpPr/>
          <p:nvPr/>
        </p:nvSpPr>
        <p:spPr>
          <a:xfrm rot="7314249">
            <a:off x="8121335" y="2563527"/>
            <a:ext cx="637156" cy="1139994"/>
          </a:xfrm>
          <a:prstGeom prst="moon">
            <a:avLst>
              <a:gd name="adj" fmla="val 875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" name="フローチャート: 結合子 38"/>
          <p:cNvSpPr/>
          <p:nvPr/>
        </p:nvSpPr>
        <p:spPr>
          <a:xfrm rot="511245">
            <a:off x="7891883" y="4069766"/>
            <a:ext cx="583990" cy="244336"/>
          </a:xfrm>
          <a:prstGeom prst="flowChartConnector">
            <a:avLst/>
          </a:prstGeom>
          <a:solidFill>
            <a:srgbClr val="D957AE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" name="フローチャート: 結合子 39"/>
          <p:cNvSpPr/>
          <p:nvPr/>
        </p:nvSpPr>
        <p:spPr>
          <a:xfrm rot="20814675">
            <a:off x="6942852" y="4148488"/>
            <a:ext cx="425848" cy="174396"/>
          </a:xfrm>
          <a:prstGeom prst="flowChartConnector">
            <a:avLst/>
          </a:prstGeom>
          <a:solidFill>
            <a:srgbClr val="D957AE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479837" y="5577499"/>
            <a:ext cx="3330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令和元年</a:t>
            </a:r>
            <a:r>
              <a:rPr lang="en-US" altLang="ja-JP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</a:t>
            </a:r>
            <a:r>
              <a:rPr lang="ja-JP" altLang="en-US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17</a:t>
            </a:r>
            <a:r>
              <a:rPr lang="ja-JP" altLang="en-US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957072" y="701039"/>
            <a:ext cx="6716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上半期事故報告書まとめ</a:t>
            </a:r>
          </a:p>
        </p:txBody>
      </p:sp>
    </p:spTree>
    <p:extLst>
      <p:ext uri="{BB962C8B-B14F-4D97-AF65-F5344CB8AC3E}">
        <p14:creationId xmlns:p14="http://schemas.microsoft.com/office/powerpoint/2010/main" val="1331091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945" y="78658"/>
            <a:ext cx="9818110" cy="665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243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08" y="127819"/>
            <a:ext cx="10416183" cy="658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586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7043" y="344640"/>
            <a:ext cx="12192000" cy="422815"/>
          </a:xfrm>
        </p:spPr>
        <p:txBody>
          <a:bodyPr>
            <a:noAutofit/>
          </a:bodyPr>
          <a:lstStyle/>
          <a:p>
            <a:pPr algn="ctr"/>
            <a:r>
              <a:rPr lang="ja-JP" altLang="en-US" sz="2400" dirty="0">
                <a:latin typeface="+mj-ea"/>
              </a:rPr>
              <a:t>第３０回安全運転講習会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7210" y="0"/>
            <a:ext cx="11637746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1400" b="1" dirty="0">
              <a:latin typeface="+mn-ea"/>
            </a:endParaRPr>
          </a:p>
          <a:p>
            <a:pPr marL="0" indent="0">
              <a:buNone/>
            </a:pP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300" b="1" dirty="0">
                <a:latin typeface="+mn-ea"/>
              </a:rPr>
              <a:t>１、開会宣言</a:t>
            </a: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危険予知　</a:t>
            </a:r>
            <a:r>
              <a:rPr lang="ja-JP" altLang="en-US" sz="1300" b="1" dirty="0">
                <a:latin typeface="+mn-ea"/>
              </a:rPr>
              <a:t>　　　　　　　　　専務取締役　　　</a:t>
            </a: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長</a:t>
            </a:r>
            <a:r>
              <a:rPr lang="ja-JP" altLang="en-US" sz="1300" b="1" dirty="0">
                <a:latin typeface="+mn-ea"/>
              </a:rPr>
              <a:t>　　　　　 　　　塚原　美則　　　　　　 　　　　　　　   </a:t>
            </a:r>
            <a:r>
              <a:rPr lang="en-US" altLang="ja-JP" sz="1300" b="1" dirty="0">
                <a:latin typeface="+mn-ea"/>
              </a:rPr>
              <a:t>09</a:t>
            </a:r>
            <a:r>
              <a:rPr lang="ja-JP" altLang="en-US" sz="1300" b="1" dirty="0">
                <a:latin typeface="+mn-ea"/>
              </a:rPr>
              <a:t>：</a:t>
            </a:r>
            <a:r>
              <a:rPr lang="en-US" altLang="ja-JP" sz="1300" b="1" dirty="0">
                <a:latin typeface="+mn-ea"/>
              </a:rPr>
              <a:t>00</a:t>
            </a:r>
            <a:r>
              <a:rPr lang="ja-JP" altLang="en-US" sz="1300" b="1" dirty="0">
                <a:latin typeface="+mn-ea"/>
              </a:rPr>
              <a:t>　～</a:t>
            </a: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300" b="1" dirty="0">
                <a:latin typeface="+mn-ea"/>
              </a:rPr>
              <a:t>２、開会挨拶　 </a:t>
            </a: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険予知　</a:t>
            </a:r>
            <a:r>
              <a:rPr lang="ja-JP" altLang="en-US" sz="1300" b="1" dirty="0">
                <a:latin typeface="+mn-ea"/>
              </a:rPr>
              <a:t>　　　　　　　　　代表取締役会長</a:t>
            </a: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長</a:t>
            </a:r>
            <a:r>
              <a:rPr lang="ja-JP" altLang="en-US" sz="1300" b="1" dirty="0">
                <a:latin typeface="+mn-ea"/>
              </a:rPr>
              <a:t>　　　　　　　　 本澤　　 繁　　　</a:t>
            </a: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300" b="1" dirty="0">
                <a:latin typeface="+mn-ea"/>
              </a:rPr>
              <a:t>３、新入社員紹介及び、無事故無違反表彰・優秀ドライバー表彰　</a:t>
            </a: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本澤　繁久様</a:t>
            </a:r>
            <a:r>
              <a:rPr lang="ja-JP" altLang="en-US" sz="1300" b="1" dirty="0">
                <a:latin typeface="+mn-ea"/>
              </a:rPr>
              <a:t>　　　　　                         </a:t>
            </a:r>
            <a:r>
              <a:rPr lang="en-US" altLang="ja-JP" sz="1300" b="1" dirty="0">
                <a:latin typeface="+mn-ea"/>
              </a:rPr>
              <a:t>09</a:t>
            </a:r>
            <a:r>
              <a:rPr lang="ja-JP" altLang="en-US" sz="1300" b="1" dirty="0">
                <a:latin typeface="+mn-ea"/>
              </a:rPr>
              <a:t>：</a:t>
            </a:r>
            <a:r>
              <a:rPr lang="en-US" altLang="ja-JP" sz="1300" b="1" dirty="0">
                <a:latin typeface="+mn-ea"/>
              </a:rPr>
              <a:t>15</a:t>
            </a:r>
            <a:r>
              <a:rPr lang="ja-JP" altLang="en-US" sz="1300" b="1" dirty="0">
                <a:latin typeface="+mn-ea"/>
              </a:rPr>
              <a:t>　～　</a:t>
            </a:r>
            <a:r>
              <a:rPr lang="en-US" altLang="ja-JP" sz="1300" b="1" dirty="0">
                <a:latin typeface="+mn-ea"/>
              </a:rPr>
              <a:t>10</a:t>
            </a:r>
            <a:r>
              <a:rPr lang="ja-JP" altLang="en-US" sz="1300" b="1" dirty="0">
                <a:latin typeface="+mn-ea"/>
              </a:rPr>
              <a:t>：</a:t>
            </a:r>
            <a:r>
              <a:rPr lang="en-US" altLang="ja-JP" sz="1300" b="1" dirty="0">
                <a:latin typeface="+mn-ea"/>
              </a:rPr>
              <a:t>00</a:t>
            </a:r>
          </a:p>
          <a:p>
            <a:pPr marL="0" indent="0">
              <a:buNone/>
            </a:pP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２、開会挨拶危険予知</a:t>
            </a:r>
            <a:r>
              <a:rPr lang="ja-JP" altLang="en-US" sz="1300" b="1" dirty="0">
                <a:latin typeface="+mn-ea"/>
              </a:rPr>
              <a:t>　　　　　　　　　　代表取締役社長</a:t>
            </a: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長</a:t>
            </a:r>
            <a:r>
              <a:rPr lang="ja-JP" altLang="en-US" sz="1300" b="1" dirty="0">
                <a:latin typeface="+mn-ea"/>
              </a:rPr>
              <a:t>　　　　　　　   本澤　和久</a:t>
            </a: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様</a:t>
            </a:r>
            <a:r>
              <a:rPr lang="ja-JP" altLang="en-US" sz="1300" b="1" dirty="0">
                <a:latin typeface="+mn-ea"/>
              </a:rPr>
              <a:t>　　　　　</a:t>
            </a: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２、開会挨拶危険予知</a:t>
            </a:r>
            <a:r>
              <a:rPr lang="ja-JP" altLang="en-US" sz="1300" b="1" dirty="0">
                <a:latin typeface="+mn-ea"/>
              </a:rPr>
              <a:t>　　　　　　　　　　常務取締役</a:t>
            </a: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　　　　　　　　　　　　  </a:t>
            </a:r>
            <a:r>
              <a:rPr lang="ja-JP" altLang="en-US" sz="1300" b="1" dirty="0">
                <a:latin typeface="+mn-ea"/>
              </a:rPr>
              <a:t>近松　昭宏　</a:t>
            </a: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300" b="1" dirty="0">
                <a:latin typeface="+mn-ea"/>
              </a:rPr>
              <a:t>４、事故報告のまとめ 　　　　　　　　　　営業部次長　　　　</a:t>
            </a: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長</a:t>
            </a:r>
            <a:r>
              <a:rPr lang="ja-JP" altLang="en-US" sz="1300" b="1" dirty="0">
                <a:latin typeface="+mn-ea"/>
              </a:rPr>
              <a:t>　　　　　　   岡本　義則 </a:t>
            </a:r>
            <a:r>
              <a:rPr lang="en-US" altLang="ja-JP" sz="1300" b="1" dirty="0">
                <a:latin typeface="+mn-ea"/>
              </a:rPr>
              <a:t>/ </a:t>
            </a:r>
            <a:r>
              <a:rPr lang="ja-JP" altLang="en-US" sz="1300" b="1" dirty="0">
                <a:latin typeface="+mn-ea"/>
              </a:rPr>
              <a:t>中里　章　　　　　　　　</a:t>
            </a:r>
            <a:r>
              <a:rPr lang="en-US" altLang="ja-JP" sz="1300" b="1" dirty="0">
                <a:latin typeface="+mn-ea"/>
              </a:rPr>
              <a:t>10</a:t>
            </a:r>
            <a:r>
              <a:rPr lang="ja-JP" altLang="en-US" sz="1300" b="1" dirty="0">
                <a:latin typeface="+mn-ea"/>
              </a:rPr>
              <a:t>：</a:t>
            </a:r>
            <a:r>
              <a:rPr lang="en-US" altLang="ja-JP" sz="1300" b="1" dirty="0">
                <a:latin typeface="+mn-ea"/>
              </a:rPr>
              <a:t>00</a:t>
            </a:r>
            <a:r>
              <a:rPr lang="ja-JP" altLang="en-US" sz="1300" b="1" dirty="0">
                <a:latin typeface="+mn-ea"/>
              </a:rPr>
              <a:t>　～　</a:t>
            </a:r>
            <a:r>
              <a:rPr lang="en-US" altLang="ja-JP" sz="1300" b="1" dirty="0">
                <a:latin typeface="+mn-ea"/>
              </a:rPr>
              <a:t>10</a:t>
            </a:r>
            <a:r>
              <a:rPr lang="ja-JP" altLang="en-US" sz="1300" b="1" dirty="0">
                <a:latin typeface="+mn-ea"/>
              </a:rPr>
              <a:t>：</a:t>
            </a:r>
            <a:r>
              <a:rPr lang="en-US" altLang="ja-JP" sz="1300" b="1" dirty="0">
                <a:latin typeface="+mn-ea"/>
              </a:rPr>
              <a:t>15</a:t>
            </a:r>
          </a:p>
          <a:p>
            <a:pPr marL="0" indent="0">
              <a:buNone/>
            </a:pP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300" b="1" dirty="0">
                <a:latin typeface="+mn-ea"/>
              </a:rPr>
              <a:t>５、顧問労務士講話　　　　　　　　　　　 </a:t>
            </a:r>
            <a:r>
              <a:rPr lang="en-US" altLang="ja-JP" sz="1300" b="1" dirty="0">
                <a:latin typeface="+mn-ea"/>
              </a:rPr>
              <a:t>【</a:t>
            </a:r>
            <a:r>
              <a:rPr lang="ja-JP" altLang="en-US" sz="1300" b="1" dirty="0">
                <a:latin typeface="+mn-ea"/>
              </a:rPr>
              <a:t>講　話</a:t>
            </a:r>
            <a:r>
              <a:rPr lang="en-US" altLang="ja-JP" sz="1300" b="1" dirty="0">
                <a:latin typeface="+mn-ea"/>
              </a:rPr>
              <a:t>】</a:t>
            </a:r>
            <a:r>
              <a:rPr lang="ja-JP" altLang="en-US" sz="1300" b="1" dirty="0">
                <a:latin typeface="+mn-ea"/>
              </a:rPr>
              <a:t>　　　　　　　　　　　　　　　　　　　　　　　　　　　　　　　　　　　    </a:t>
            </a:r>
            <a:r>
              <a:rPr lang="en-US" altLang="ja-JP" sz="1300" b="1" dirty="0">
                <a:latin typeface="+mn-ea"/>
              </a:rPr>
              <a:t>10</a:t>
            </a:r>
            <a:r>
              <a:rPr lang="ja-JP" altLang="en-US" sz="1300" b="1" dirty="0">
                <a:latin typeface="+mn-ea"/>
              </a:rPr>
              <a:t>：</a:t>
            </a:r>
            <a:r>
              <a:rPr lang="en-US" altLang="ja-JP" sz="1300" b="1" dirty="0">
                <a:latin typeface="+mn-ea"/>
              </a:rPr>
              <a:t>15</a:t>
            </a:r>
            <a:r>
              <a:rPr lang="ja-JP" altLang="en-US" sz="1300" b="1" dirty="0">
                <a:latin typeface="+mn-ea"/>
              </a:rPr>
              <a:t>　～　</a:t>
            </a:r>
            <a:r>
              <a:rPr lang="en-US" altLang="ja-JP" sz="1300" b="1" dirty="0">
                <a:latin typeface="+mn-ea"/>
              </a:rPr>
              <a:t>10</a:t>
            </a:r>
            <a:r>
              <a:rPr lang="ja-JP" altLang="en-US" sz="1300" b="1" dirty="0">
                <a:latin typeface="+mn-ea"/>
              </a:rPr>
              <a:t>：</a:t>
            </a:r>
            <a:r>
              <a:rPr lang="en-US" altLang="ja-JP" sz="1300" b="1" dirty="0">
                <a:latin typeface="+mn-ea"/>
              </a:rPr>
              <a:t>30</a:t>
            </a:r>
            <a:r>
              <a:rPr lang="ja-JP" altLang="en-US" sz="1300" b="1" dirty="0">
                <a:latin typeface="+mn-ea"/>
              </a:rPr>
              <a:t>　　　　　　　　　　　　　　　　　</a:t>
            </a: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300" b="1" dirty="0">
                <a:latin typeface="+mn-ea"/>
              </a:rPr>
              <a:t>　　　　　　　　　　　　　　　　　　　　　　　　</a:t>
            </a:r>
            <a:r>
              <a:rPr lang="ja-JP" altLang="ja-JP" sz="1400" b="1" dirty="0"/>
              <a:t>「運転者職場環境良好度認証制度」</a:t>
            </a: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300" b="1" dirty="0">
                <a:latin typeface="+mn-ea"/>
              </a:rPr>
              <a:t>　　　　　　　　　　　　　　　　　　　　　　　　講師　特定社会保険労務士　   佐藤　樹先生　　　　　　　　　　　　　　　　　　　　　　　　　　　　　　　　　　　　　　　　</a:t>
            </a: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r>
              <a:rPr lang="en-US" altLang="ja-JP" sz="1300" b="1" dirty="0">
                <a:latin typeface="+mn-ea"/>
              </a:rPr>
              <a:t>                                                                                     </a:t>
            </a:r>
            <a:r>
              <a:rPr lang="ja-JP" altLang="en-US" sz="1300" b="1" dirty="0">
                <a:latin typeface="+mn-ea"/>
              </a:rPr>
              <a:t>　　   </a:t>
            </a:r>
            <a:r>
              <a:rPr lang="en-US" altLang="ja-JP" sz="1300" b="1" dirty="0">
                <a:latin typeface="+mn-ea"/>
              </a:rPr>
              <a:t>   </a:t>
            </a:r>
            <a:r>
              <a:rPr lang="ja-JP" altLang="en-US" sz="1300" b="1" dirty="0">
                <a:latin typeface="+mn-ea"/>
              </a:rPr>
              <a:t>休</a:t>
            </a:r>
            <a:r>
              <a:rPr lang="ja-JP" altLang="ja-JP" sz="1300" b="1" dirty="0">
                <a:solidFill>
                  <a:schemeClr val="bg1"/>
                </a:solidFill>
              </a:rPr>
              <a:t>清</a:t>
            </a:r>
            <a:r>
              <a:rPr lang="ja-JP" altLang="en-US" sz="1300" b="1" dirty="0">
                <a:solidFill>
                  <a:schemeClr val="bg1"/>
                </a:solidFill>
              </a:rPr>
              <a:t>　</a:t>
            </a:r>
            <a:r>
              <a:rPr lang="ja-JP" altLang="ja-JP" sz="1300" b="1" dirty="0">
                <a:solidFill>
                  <a:schemeClr val="bg1"/>
                </a:solidFill>
              </a:rPr>
              <a:t>水</a:t>
            </a:r>
            <a:r>
              <a:rPr lang="ja-JP" altLang="en-US" sz="1300" b="1" dirty="0">
                <a:latin typeface="+mn-ea"/>
              </a:rPr>
              <a:t>憩  　　　　　　　　　　　　　　 </a:t>
            </a:r>
            <a:r>
              <a:rPr lang="en-US" altLang="ja-JP" sz="1300" b="1" dirty="0">
                <a:latin typeface="+mn-ea"/>
              </a:rPr>
              <a:t>15</a:t>
            </a:r>
            <a:r>
              <a:rPr lang="ja-JP" altLang="en-US" sz="1300" b="1" dirty="0">
                <a:latin typeface="+mn-ea"/>
              </a:rPr>
              <a:t>分間</a:t>
            </a: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300" b="1" dirty="0">
                <a:latin typeface="+mn-ea"/>
              </a:rPr>
              <a:t>６、研修会　　　　　　　　　　　　　　　　　 「頭」と「体」で学ぶチームビルディング研修　　　　　　　　　　　　　　    </a:t>
            </a:r>
            <a:r>
              <a:rPr lang="en-US" altLang="ja-JP" sz="1300" b="1" dirty="0">
                <a:latin typeface="+mn-ea"/>
              </a:rPr>
              <a:t>10</a:t>
            </a:r>
            <a:r>
              <a:rPr lang="ja-JP" altLang="en-US" sz="1300" b="1" dirty="0">
                <a:latin typeface="+mn-ea"/>
              </a:rPr>
              <a:t>：</a:t>
            </a:r>
            <a:r>
              <a:rPr lang="en-US" altLang="ja-JP" sz="1300" b="1" dirty="0">
                <a:latin typeface="+mn-ea"/>
              </a:rPr>
              <a:t>45</a:t>
            </a:r>
            <a:r>
              <a:rPr lang="ja-JP" altLang="en-US" sz="1300" b="1" dirty="0">
                <a:latin typeface="+mn-ea"/>
              </a:rPr>
              <a:t>　～　</a:t>
            </a:r>
            <a:r>
              <a:rPr lang="en-US" altLang="ja-JP" sz="1300" b="1" dirty="0">
                <a:latin typeface="+mn-ea"/>
              </a:rPr>
              <a:t>11</a:t>
            </a:r>
            <a:r>
              <a:rPr lang="ja-JP" altLang="en-US" sz="1300" b="1" dirty="0">
                <a:latin typeface="+mn-ea"/>
              </a:rPr>
              <a:t>：</a:t>
            </a:r>
            <a:r>
              <a:rPr lang="en-US" altLang="ja-JP" sz="1300" b="1" dirty="0">
                <a:latin typeface="+mn-ea"/>
              </a:rPr>
              <a:t>45</a:t>
            </a:r>
          </a:p>
          <a:p>
            <a:pPr marL="0" indent="0">
              <a:buNone/>
            </a:pPr>
            <a:r>
              <a:rPr lang="ja-JP" altLang="en-US" sz="1300" b="1" dirty="0">
                <a:latin typeface="+mn-ea"/>
              </a:rPr>
              <a:t>　　　　　　　　　　　　　　　　　　　　　　　　講 師 ロジクエスト株式会社 代表取締役　</a:t>
            </a: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300" b="1" dirty="0">
                <a:latin typeface="+mn-ea"/>
              </a:rPr>
              <a:t>　　　　　　　　　　　　　　　　　　　　　　　　　　　　　　　　　　　　　　　　　　　   清水 一成　様</a:t>
            </a:r>
            <a:endParaRPr lang="en-US" altLang="ja-JP" sz="1300" b="1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endParaRPr lang="en-US" altLang="ja-JP" sz="13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300" b="1" dirty="0">
                <a:latin typeface="+mn-ea"/>
              </a:rPr>
              <a:t>７、総評</a:t>
            </a: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連絡危険予知</a:t>
            </a:r>
            <a:r>
              <a:rPr lang="ja-JP" altLang="en-US" sz="1300" b="1" dirty="0">
                <a:latin typeface="+mn-ea"/>
              </a:rPr>
              <a:t>　　　　　　　　　　代表取締役社長</a:t>
            </a: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長</a:t>
            </a:r>
            <a:r>
              <a:rPr lang="ja-JP" altLang="en-US" sz="1300" b="1" dirty="0">
                <a:latin typeface="+mn-ea"/>
              </a:rPr>
              <a:t>　　　　　　  　本澤　和久</a:t>
            </a:r>
            <a:r>
              <a:rPr lang="ja-JP" altLang="en-US" sz="1300" b="1" dirty="0">
                <a:solidFill>
                  <a:schemeClr val="bg1"/>
                </a:solidFill>
                <a:latin typeface="+mn-ea"/>
              </a:rPr>
              <a:t>様</a:t>
            </a:r>
            <a:r>
              <a:rPr lang="ja-JP" altLang="en-US" sz="1300" b="1" dirty="0">
                <a:latin typeface="+mn-ea"/>
              </a:rPr>
              <a:t>　　　　　　　　　　　　 　 </a:t>
            </a:r>
            <a:r>
              <a:rPr lang="en-US" altLang="ja-JP" sz="1300" b="1" dirty="0">
                <a:latin typeface="+mn-ea"/>
              </a:rPr>
              <a:t>11</a:t>
            </a:r>
            <a:r>
              <a:rPr lang="ja-JP" altLang="en-US" sz="1300" b="1" dirty="0">
                <a:latin typeface="+mn-ea"/>
              </a:rPr>
              <a:t>：</a:t>
            </a:r>
            <a:r>
              <a:rPr lang="en-US" altLang="ja-JP" sz="1300" b="1" dirty="0">
                <a:latin typeface="+mn-ea"/>
              </a:rPr>
              <a:t>45</a:t>
            </a:r>
            <a:r>
              <a:rPr lang="ja-JP" altLang="en-US" sz="1300" b="1" dirty="0">
                <a:latin typeface="+mn-ea"/>
              </a:rPr>
              <a:t>　～　</a:t>
            </a:r>
            <a:r>
              <a:rPr lang="en-US" altLang="ja-JP" sz="1300" b="1" dirty="0">
                <a:latin typeface="+mn-ea"/>
              </a:rPr>
              <a:t>12</a:t>
            </a:r>
            <a:r>
              <a:rPr lang="ja-JP" altLang="en-US" sz="1300" b="1" dirty="0">
                <a:latin typeface="+mn-ea"/>
              </a:rPr>
              <a:t>：</a:t>
            </a:r>
            <a:r>
              <a:rPr lang="en-US" altLang="ja-JP" sz="1300" b="1" dirty="0">
                <a:latin typeface="+mn-ea"/>
              </a:rPr>
              <a:t>00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10803356" y="104038"/>
            <a:ext cx="1371600" cy="365125"/>
          </a:xfrm>
        </p:spPr>
        <p:txBody>
          <a:bodyPr/>
          <a:lstStyle/>
          <a:p>
            <a:pPr algn="ctr"/>
            <a:r>
              <a:rPr lang="en-US" altLang="ja-JP" dirty="0">
                <a:solidFill>
                  <a:prstClr val="black"/>
                </a:solidFill>
              </a:rPr>
              <a:t>2019/11/17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9529182" y="767455"/>
            <a:ext cx="2693500" cy="5622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ja-JP" altLang="en-US" sz="1300" b="1" dirty="0">
                <a:solidFill>
                  <a:prstClr val="black"/>
                </a:solidFill>
              </a:rPr>
              <a:t>進行役 ： 本澤 直之　曽野歩　</a:t>
            </a:r>
            <a:endParaRPr lang="ja-JP" altLang="en-US" sz="1300" b="1" dirty="0">
              <a:solidFill>
                <a:prstClr val="white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9742714" y="532434"/>
            <a:ext cx="3266551" cy="572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1050" dirty="0">
              <a:solidFill>
                <a:prstClr val="black"/>
              </a:solidFill>
            </a:endParaRPr>
          </a:p>
          <a:p>
            <a:r>
              <a:rPr lang="ja-JP" altLang="en-US" sz="1050" dirty="0">
                <a:solidFill>
                  <a:prstClr val="black"/>
                </a:solidFill>
              </a:rPr>
              <a:t>あいおいニッセイ同和損保ビル　</a:t>
            </a:r>
            <a:r>
              <a:rPr lang="en-US" altLang="ja-JP" sz="1050" dirty="0">
                <a:solidFill>
                  <a:prstClr val="black"/>
                </a:solidFill>
              </a:rPr>
              <a:t>5</a:t>
            </a:r>
            <a:r>
              <a:rPr lang="ja-JP" altLang="en-US" sz="1050" dirty="0">
                <a:solidFill>
                  <a:prstClr val="black"/>
                </a:solidFill>
              </a:rPr>
              <a:t>階　</a:t>
            </a:r>
            <a:endParaRPr lang="en-US" altLang="ja-JP" sz="1050" dirty="0">
              <a:solidFill>
                <a:prstClr val="black"/>
              </a:solidFill>
            </a:endParaRPr>
          </a:p>
          <a:p>
            <a:r>
              <a:rPr lang="ja-JP" altLang="en-US" sz="1050" dirty="0">
                <a:solidFill>
                  <a:prstClr val="black"/>
                </a:solidFill>
              </a:rPr>
              <a:t>埼玉県さいたま市中央区上落合</a:t>
            </a:r>
            <a:r>
              <a:rPr lang="en-US" altLang="ja-JP" sz="1050" dirty="0">
                <a:solidFill>
                  <a:prstClr val="black"/>
                </a:solidFill>
              </a:rPr>
              <a:t>1-12-16</a:t>
            </a:r>
          </a:p>
          <a:p>
            <a:endParaRPr lang="en-US" altLang="ja-JP" sz="1050" dirty="0">
              <a:solidFill>
                <a:prstClr val="black"/>
              </a:solidFill>
            </a:endParaRPr>
          </a:p>
          <a:p>
            <a:endParaRPr lang="en-US" altLang="ja-JP" sz="1050" dirty="0">
              <a:solidFill>
                <a:prstClr val="black"/>
              </a:solidFill>
            </a:endParaRPr>
          </a:p>
        </p:txBody>
      </p:sp>
      <p:pic>
        <p:nvPicPr>
          <p:cNvPr id="10" name="コンテンツ プレースホルダー 6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714" y="6182658"/>
            <a:ext cx="2278927" cy="57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4171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涙形 4"/>
          <p:cNvSpPr/>
          <p:nvPr/>
        </p:nvSpPr>
        <p:spPr>
          <a:xfrm>
            <a:off x="563524" y="883019"/>
            <a:ext cx="10728251" cy="5496009"/>
          </a:xfrm>
          <a:prstGeom prst="teardrop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C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6175" y="161831"/>
            <a:ext cx="10515600" cy="2520410"/>
          </a:xfrm>
        </p:spPr>
        <p:txBody>
          <a:bodyPr>
            <a:normAutofit fontScale="90000"/>
          </a:bodyPr>
          <a:lstStyle/>
          <a:p>
            <a:r>
              <a:rPr kumimoji="1" lang="ja-JP" altLang="en-US" sz="8800" b="1" dirty="0"/>
              <a:t>「</a:t>
            </a:r>
            <a:r>
              <a:rPr kumimoji="1" lang="ja-JP" altLang="en-US" sz="8000" b="1" dirty="0"/>
              <a:t>頭」と「心」で学ぶ</a:t>
            </a:r>
            <a:br>
              <a:rPr kumimoji="1" lang="en-US" altLang="ja-JP" sz="8000" b="1" dirty="0"/>
            </a:br>
            <a:r>
              <a:rPr lang="ja-JP" altLang="en-US" sz="8000" b="1" dirty="0"/>
              <a:t>チームビルディング研修</a:t>
            </a:r>
            <a:endParaRPr kumimoji="1" lang="ja-JP" altLang="en-US" sz="8000" b="1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ja-JP" sz="8800" dirty="0"/>
          </a:p>
          <a:p>
            <a:pPr marL="0" indent="0">
              <a:buNone/>
            </a:pPr>
            <a:r>
              <a:rPr lang="ja-JP" altLang="en-US" sz="6000" dirty="0"/>
              <a:t>講師</a:t>
            </a:r>
            <a:endParaRPr lang="en-US" altLang="ja-JP" sz="6000" dirty="0"/>
          </a:p>
          <a:p>
            <a:pPr marL="0" indent="0">
              <a:buNone/>
            </a:pPr>
            <a:r>
              <a:rPr kumimoji="1" lang="ja-JP" altLang="en-US" sz="6000" dirty="0"/>
              <a:t>ロジクエスト株式会社　</a:t>
            </a:r>
            <a:endParaRPr kumimoji="1" lang="en-US" altLang="ja-JP" sz="6000" dirty="0"/>
          </a:p>
          <a:p>
            <a:pPr marL="0" indent="0">
              <a:buNone/>
            </a:pPr>
            <a:r>
              <a:rPr lang="ja-JP" altLang="en-US" sz="6000" dirty="0"/>
              <a:t>　代表取締役　清水一成様</a:t>
            </a:r>
            <a:endParaRPr kumimoji="1" lang="ja-JP" altLang="en-US" sz="6000" dirty="0"/>
          </a:p>
        </p:txBody>
      </p:sp>
      <p:sp>
        <p:nvSpPr>
          <p:cNvPr id="8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9348216" y="161830"/>
            <a:ext cx="2743200" cy="365125"/>
          </a:xfrm>
        </p:spPr>
        <p:txBody>
          <a:bodyPr/>
          <a:lstStyle/>
          <a:p>
            <a:pPr algn="r"/>
            <a:r>
              <a:rPr lang="en-US" altLang="ja-JP" dirty="0">
                <a:solidFill>
                  <a:prstClr val="black"/>
                </a:solidFill>
              </a:rPr>
              <a:t>2019/11/17</a:t>
            </a:r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9" name="コンテンツ プレースホルダー 6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729" y="6211732"/>
            <a:ext cx="2278927" cy="5710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04048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涙形 7"/>
          <p:cNvSpPr/>
          <p:nvPr/>
        </p:nvSpPr>
        <p:spPr>
          <a:xfrm>
            <a:off x="563524" y="883019"/>
            <a:ext cx="10728251" cy="5496009"/>
          </a:xfrm>
          <a:prstGeom prst="teardrop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26721" y="308344"/>
            <a:ext cx="10241280" cy="2488019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12000" b="1" dirty="0"/>
              <a:t>総　評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-1" y="3182112"/>
            <a:ext cx="12192001" cy="2389348"/>
          </a:xfrm>
        </p:spPr>
        <p:txBody>
          <a:bodyPr>
            <a:noAutofit/>
          </a:bodyPr>
          <a:lstStyle/>
          <a:p>
            <a:r>
              <a:rPr kumimoji="1" lang="ja-JP" altLang="en-US" sz="7200" b="1" dirty="0"/>
              <a:t>代表取締役社長　本澤　和久</a:t>
            </a:r>
          </a:p>
        </p:txBody>
      </p:sp>
      <p:sp>
        <p:nvSpPr>
          <p:cNvPr id="6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10990385" y="158497"/>
            <a:ext cx="1116271" cy="378926"/>
          </a:xfrm>
        </p:spPr>
        <p:txBody>
          <a:bodyPr/>
          <a:lstStyle/>
          <a:p>
            <a:pPr algn="r"/>
            <a:r>
              <a:rPr kumimoji="1" lang="en-US" altLang="ja-JP" dirty="0">
                <a:solidFill>
                  <a:schemeClr val="tx1"/>
                </a:solidFill>
              </a:rPr>
              <a:t>2019/11/17</a:t>
            </a:r>
          </a:p>
        </p:txBody>
      </p:sp>
      <p:pic>
        <p:nvPicPr>
          <p:cNvPr id="4" name="コンテンツ プレースホルダー 6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729" y="6211732"/>
            <a:ext cx="2278927" cy="5710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44757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489618"/>
            <a:ext cx="10515600" cy="830178"/>
          </a:xfrm>
        </p:spPr>
        <p:txBody>
          <a:bodyPr/>
          <a:lstStyle/>
          <a:p>
            <a:r>
              <a:rPr kumimoji="1" lang="ja-JP" altLang="en-US" dirty="0"/>
              <a:t>経営理念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447967"/>
            <a:ext cx="10515600" cy="14437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sz="4000" dirty="0">
                <a:latin typeface="+mn-ea"/>
              </a:rPr>
              <a:t>お客様と共に、従業員・家族が満足できる企業へ</a:t>
            </a:r>
            <a:endParaRPr kumimoji="1" lang="en-US" altLang="ja-JP" sz="4000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4000" dirty="0">
                <a:latin typeface="+mn-ea"/>
              </a:rPr>
              <a:t>物流を通じ社会に貢献できる企業へ</a:t>
            </a:r>
            <a:endParaRPr kumimoji="1" lang="en-US" altLang="ja-JP" sz="4000" dirty="0">
              <a:latin typeface="+mn-ea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9360408" y="178884"/>
            <a:ext cx="2743200" cy="365125"/>
          </a:xfrm>
        </p:spPr>
        <p:txBody>
          <a:bodyPr/>
          <a:lstStyle/>
          <a:p>
            <a:pPr algn="r"/>
            <a:r>
              <a:rPr lang="en-US" altLang="ja-JP" dirty="0">
                <a:solidFill>
                  <a:prstClr val="black"/>
                </a:solidFill>
              </a:rPr>
              <a:t>2019/11/17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4724400" y="6446469"/>
            <a:ext cx="2743200" cy="365125"/>
          </a:xfrm>
        </p:spPr>
        <p:txBody>
          <a:bodyPr/>
          <a:lstStyle/>
          <a:p>
            <a:pPr algn="ctr"/>
            <a:fld id="{064467EB-11D4-478B-AB6B-5772E40D7477}" type="slidenum">
              <a:rPr lang="ja-JP" altLang="en-US" smtClean="0">
                <a:solidFill>
                  <a:prstClr val="black"/>
                </a:solidFill>
              </a:rPr>
              <a:pPr algn="ctr"/>
              <a:t>37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38200" y="2727072"/>
            <a:ext cx="10940143" cy="3216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320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経営基本方針</a:t>
            </a:r>
            <a:endParaRPr lang="en-US" altLang="ja-JP" sz="320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お客様のニーズに応える</a:t>
            </a:r>
            <a:endParaRPr lang="en-US" altLang="ja-JP" sz="280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コア顧客への提案力を高める</a:t>
            </a:r>
            <a:endParaRPr lang="en-US" altLang="ja-JP" sz="280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社員教育の徹底</a:t>
            </a:r>
            <a:endParaRPr lang="en-US" altLang="ja-JP" sz="280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輸送品質の向上</a:t>
            </a:r>
            <a:endParaRPr lang="en-US" altLang="ja-JP" sz="280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無駄のないコストパフォーマンスの実現</a:t>
            </a:r>
            <a:endParaRPr lang="en-US" altLang="ja-JP" sz="280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</p:txBody>
      </p:sp>
      <p:pic>
        <p:nvPicPr>
          <p:cNvPr id="9" name="コンテンツ プレースホルダー 6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450" y="6086211"/>
            <a:ext cx="2166159" cy="54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7600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u="sng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安全講習会振り返りシート</a:t>
            </a:r>
            <a:br>
              <a:rPr kumimoji="1" lang="en-US" altLang="ja-JP" u="sng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kumimoji="1" lang="ja-JP" altLang="en-US" sz="1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本日の講習会に関する、皆様のご意見・ご感想をお聞かせください。</a:t>
            </a:r>
            <a:br>
              <a:rPr kumimoji="1" lang="en-US" altLang="ja-JP" sz="1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endParaRPr kumimoji="1" lang="ja-JP" altLang="en-US" sz="18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25563"/>
            <a:ext cx="10735056" cy="5064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氏名</a:t>
            </a:r>
            <a:r>
              <a:rPr kumimoji="1" lang="ja-JP" altLang="en-US" dirty="0">
                <a:solidFill>
                  <a:schemeClr val="bg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kumimoji="1"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kumimoji="1" lang="ja-JP" altLang="en-US" u="sng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kumimoji="1" lang="ja-JP" altLang="en-US" u="sng" dirty="0"/>
              <a:t>　　　　　　　　　　</a:t>
            </a:r>
            <a:endParaRPr kumimoji="1" lang="en-US" altLang="ja-JP" u="sng" dirty="0"/>
          </a:p>
          <a:p>
            <a:pPr marL="0" indent="0">
              <a:buNone/>
            </a:pPr>
            <a:r>
              <a:rPr lang="ja-JP" altLang="en-US" sz="1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☆安全運転講習会について　　</a:t>
            </a:r>
            <a:r>
              <a:rPr lang="ja-JP" altLang="ja-JP" sz="1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講師や内容について、意見・感想をお聞かせください。</a:t>
            </a:r>
          </a:p>
          <a:p>
            <a:pPr marL="0" indent="0">
              <a:buNone/>
            </a:pPr>
            <a:endParaRPr lang="en-US" altLang="ja-JP" sz="1600" dirty="0"/>
          </a:p>
          <a:p>
            <a:pPr marL="0" indent="0">
              <a:buNone/>
            </a:pPr>
            <a:endParaRPr lang="en-US" altLang="ja-JP" sz="16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endParaRPr lang="en-US" altLang="ja-JP" sz="1200" dirty="0">
              <a:latin typeface="+mn-ea"/>
            </a:endParaRPr>
          </a:p>
          <a:p>
            <a:pPr marL="0" indent="0">
              <a:buNone/>
            </a:pPr>
            <a:endParaRPr lang="en-US" altLang="ja-JP" sz="1200" dirty="0">
              <a:latin typeface="+mn-ea"/>
            </a:endParaRPr>
          </a:p>
          <a:p>
            <a:pPr marL="0" indent="0">
              <a:buNone/>
            </a:pPr>
            <a:endParaRPr lang="en-US" altLang="ja-JP" sz="1200" dirty="0">
              <a:latin typeface="+mn-ea"/>
            </a:endParaRPr>
          </a:p>
          <a:p>
            <a:pPr marL="0" indent="0">
              <a:buNone/>
            </a:pPr>
            <a:endParaRPr lang="en-US" altLang="ja-JP" sz="1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endParaRPr lang="en-US" altLang="ja-JP" sz="1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endParaRPr lang="en-US" altLang="ja-JP" sz="1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endParaRPr lang="en-US" altLang="ja-JP" sz="1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endParaRPr lang="en-US" altLang="ja-JP" sz="1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お疲れ様でした。</a:t>
            </a:r>
            <a:endParaRPr lang="en-US" altLang="ja-JP" sz="1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今後の講習会をより質の高いものにするために、参考にさせていただきます。</a:t>
            </a:r>
            <a:endParaRPr lang="en-US" altLang="ja-JP" sz="1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ご協力ありがとうございました。</a:t>
            </a:r>
            <a:endParaRPr lang="en-US" altLang="ja-JP" sz="1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endParaRPr lang="en-US" altLang="ja-JP" sz="1600" dirty="0"/>
          </a:p>
          <a:p>
            <a:pPr marL="0" indent="0">
              <a:buNone/>
            </a:pPr>
            <a:endParaRPr kumimoji="1" lang="en-US" altLang="ja-JP" sz="1600" dirty="0"/>
          </a:p>
          <a:p>
            <a:pPr marL="0" indent="0">
              <a:buNone/>
            </a:pPr>
            <a:endParaRPr lang="en-US" altLang="ja-JP" sz="1600" dirty="0"/>
          </a:p>
          <a:p>
            <a:pPr marL="0" indent="0">
              <a:buNone/>
            </a:pPr>
            <a:endParaRPr kumimoji="1" lang="en-US" altLang="ja-JP" sz="1600" dirty="0"/>
          </a:p>
          <a:p>
            <a:pPr marL="0" indent="0">
              <a:buNone/>
            </a:pPr>
            <a:endParaRPr kumimoji="1" lang="ja-JP" altLang="en-US" sz="1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9302261" y="155575"/>
            <a:ext cx="2743200" cy="365125"/>
          </a:xfrm>
        </p:spPr>
        <p:txBody>
          <a:bodyPr/>
          <a:lstStyle/>
          <a:p>
            <a:pPr algn="r"/>
            <a:r>
              <a:rPr kumimoji="1" lang="en-US" altLang="ja-JP" dirty="0">
                <a:solidFill>
                  <a:schemeClr val="tx1"/>
                </a:solidFill>
              </a:rPr>
              <a:t>2019/11/17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936903" y="1690688"/>
            <a:ext cx="393302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角丸四角形 8"/>
          <p:cNvSpPr/>
          <p:nvPr/>
        </p:nvSpPr>
        <p:spPr>
          <a:xfrm>
            <a:off x="838200" y="2255520"/>
            <a:ext cx="10232136" cy="2964681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2" name="コンテンツ プレースホルダー 6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37" y="5977512"/>
            <a:ext cx="2949124" cy="73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80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"/>
          <p:cNvSpPr txBox="1">
            <a:spLocks/>
          </p:cNvSpPr>
          <p:nvPr/>
        </p:nvSpPr>
        <p:spPr>
          <a:xfrm>
            <a:off x="1158949" y="308344"/>
            <a:ext cx="9509051" cy="2488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9600" b="1" dirty="0">
                <a:solidFill>
                  <a:srgbClr val="002060"/>
                </a:solidFill>
              </a:rPr>
              <a:t>開会挨拶</a:t>
            </a:r>
          </a:p>
        </p:txBody>
      </p:sp>
      <p:sp>
        <p:nvSpPr>
          <p:cNvPr id="19" name="サブタイトル 2"/>
          <p:cNvSpPr txBox="1">
            <a:spLocks/>
          </p:cNvSpPr>
          <p:nvPr/>
        </p:nvSpPr>
        <p:spPr>
          <a:xfrm>
            <a:off x="715925" y="2706467"/>
            <a:ext cx="10728251" cy="1956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6000" dirty="0"/>
              <a:t>　</a:t>
            </a:r>
            <a:r>
              <a:rPr lang="ja-JP" altLang="en-US" sz="6000" b="1" dirty="0">
                <a:solidFill>
                  <a:srgbClr val="002060"/>
                </a:solidFill>
              </a:rPr>
              <a:t>代表取締役会長　　本澤　繁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6270171" y="5052688"/>
            <a:ext cx="3357826" cy="134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5052701" y="6041571"/>
            <a:ext cx="1163042" cy="279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/>
          <p:cNvGrpSpPr/>
          <p:nvPr/>
        </p:nvGrpSpPr>
        <p:grpSpPr>
          <a:xfrm>
            <a:off x="511673" y="4662857"/>
            <a:ext cx="11516995" cy="2064766"/>
            <a:chOff x="550541" y="5005968"/>
            <a:chExt cx="11516995" cy="2064766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550541" y="5005968"/>
              <a:ext cx="8205678" cy="2064766"/>
              <a:chOff x="-869007" y="4214747"/>
              <a:chExt cx="7416089" cy="2064766"/>
            </a:xfrm>
          </p:grpSpPr>
          <p:grpSp>
            <p:nvGrpSpPr>
              <p:cNvPr id="24" name="グループ化 23"/>
              <p:cNvGrpSpPr/>
              <p:nvPr/>
            </p:nvGrpSpPr>
            <p:grpSpPr>
              <a:xfrm>
                <a:off x="2447544" y="4730676"/>
                <a:ext cx="4099538" cy="1266759"/>
                <a:chOff x="2030802" y="4597540"/>
                <a:chExt cx="4099538" cy="1266759"/>
              </a:xfrm>
            </p:grpSpPr>
            <p:pic>
              <p:nvPicPr>
                <p:cNvPr id="26" name="図 25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-20000" contrast="4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30802" y="4831390"/>
                  <a:ext cx="3775670" cy="103290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</p:pic>
            <p:sp>
              <p:nvSpPr>
                <p:cNvPr id="27" name="正方形/長方形 26"/>
                <p:cNvSpPr/>
                <p:nvPr/>
              </p:nvSpPr>
              <p:spPr>
                <a:xfrm>
                  <a:off x="3026704" y="4597540"/>
                  <a:ext cx="3103636" cy="103290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660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GP創英角ﾎﾟｯﾌﾟ体" panose="040B0A00000000000000" pitchFamily="50" charset="-128"/>
                      <a:ea typeface="HGP創英角ﾎﾟｯﾌﾟ体" panose="040B0A00000000000000" pitchFamily="50" charset="-128"/>
                    </a:rPr>
                    <a:t>年</a:t>
                  </a:r>
                </a:p>
              </p:txBody>
            </p:sp>
          </p:grpSp>
          <p:sp>
            <p:nvSpPr>
              <p:cNvPr id="25" name="角丸四角形 24"/>
              <p:cNvSpPr/>
              <p:nvPr/>
            </p:nvSpPr>
            <p:spPr>
              <a:xfrm>
                <a:off x="-869007" y="4214747"/>
                <a:ext cx="3538282" cy="2064766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kumimoji="1" lang="ja-JP" altLang="en-US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走り続けて</a:t>
                </a:r>
                <a:r>
                  <a:rPr kumimoji="1" lang="ja-JP" altLang="en-US" sz="3200" b="1" dirty="0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　 </a:t>
                </a:r>
                <a:r>
                  <a:rPr kumimoji="1" lang="ja-JP" altLang="en-US" sz="7200" b="1" dirty="0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６</a:t>
                </a:r>
              </a:p>
            </p:txBody>
          </p:sp>
        </p:grpSp>
        <p:sp>
          <p:nvSpPr>
            <p:cNvPr id="17" name="正方形/長方形 16"/>
            <p:cNvSpPr/>
            <p:nvPr/>
          </p:nvSpPr>
          <p:spPr>
            <a:xfrm>
              <a:off x="3980641" y="6535827"/>
              <a:ext cx="2940344" cy="3200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1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6618516" y="5889171"/>
              <a:ext cx="5449020" cy="6466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marumoto</a:t>
              </a:r>
              <a:r>
                <a:rPr lang="en-US" altLang="ja-JP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 since1957</a:t>
              </a:r>
              <a:endParaRPr kumimoji="1" lang="en-US" altLang="ja-JP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6225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涙形 6"/>
          <p:cNvSpPr/>
          <p:nvPr/>
        </p:nvSpPr>
        <p:spPr>
          <a:xfrm>
            <a:off x="563524" y="883019"/>
            <a:ext cx="10728251" cy="5496009"/>
          </a:xfrm>
          <a:prstGeom prst="teardrop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1104" y="883019"/>
            <a:ext cx="9144000" cy="2462645"/>
          </a:xfrm>
        </p:spPr>
        <p:txBody>
          <a:bodyPr>
            <a:noAutofit/>
          </a:bodyPr>
          <a:lstStyle/>
          <a:p>
            <a:pPr algn="ctr"/>
            <a:br>
              <a:rPr kumimoji="1" lang="en-US" altLang="ja-JP" sz="9600" dirty="0"/>
            </a:br>
            <a:r>
              <a:rPr kumimoji="1" lang="ja-JP" altLang="en-US" sz="9600" dirty="0"/>
              <a:t>ご来賓御</a:t>
            </a:r>
            <a:r>
              <a:rPr kumimoji="1" lang="ja-JP" alt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紹介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05911"/>
          </a:xfrm>
        </p:spPr>
        <p:txBody>
          <a:bodyPr>
            <a:normAutofit/>
          </a:bodyPr>
          <a:lstStyle/>
          <a:p>
            <a:pPr algn="l"/>
            <a:endParaRPr kumimoji="1" lang="en-US" altLang="ja-JP" sz="4400" b="1" dirty="0"/>
          </a:p>
          <a:p>
            <a:r>
              <a:rPr kumimoji="1" lang="ja-JP" altLang="en-US" sz="5400" b="1" dirty="0"/>
              <a:t>代表取締役社長</a:t>
            </a:r>
            <a:r>
              <a:rPr lang="ja-JP" altLang="en-US" sz="5400" b="1" dirty="0"/>
              <a:t>　本澤　和久</a:t>
            </a:r>
            <a:endParaRPr kumimoji="1" lang="ja-JP" altLang="en-US" sz="5400" b="1" dirty="0"/>
          </a:p>
        </p:txBody>
      </p:sp>
      <p:sp>
        <p:nvSpPr>
          <p:cNvPr id="6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10990385" y="158497"/>
            <a:ext cx="1116271" cy="378926"/>
          </a:xfrm>
        </p:spPr>
        <p:txBody>
          <a:bodyPr/>
          <a:lstStyle/>
          <a:p>
            <a:pPr algn="r"/>
            <a:r>
              <a:rPr kumimoji="1" lang="en-US" altLang="ja-JP" dirty="0">
                <a:solidFill>
                  <a:schemeClr val="tx1"/>
                </a:solidFill>
              </a:rPr>
              <a:t>2019/11/17</a:t>
            </a:r>
          </a:p>
        </p:txBody>
      </p:sp>
      <p:pic>
        <p:nvPicPr>
          <p:cNvPr id="4" name="コンテンツ プレースホルダー 6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113" y="6153545"/>
            <a:ext cx="2278927" cy="57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301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2346" y="779653"/>
            <a:ext cx="10847070" cy="1325563"/>
          </a:xfrm>
        </p:spPr>
        <p:txBody>
          <a:bodyPr>
            <a:noAutofit/>
          </a:bodyPr>
          <a:lstStyle/>
          <a:p>
            <a:r>
              <a:rPr kumimoji="1" lang="ja-JP" altLang="en-US" sz="8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有限会社カントラ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2346" y="2507551"/>
            <a:ext cx="11178540" cy="4027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6600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取締役社長</a:t>
            </a:r>
            <a:endParaRPr lang="en-US" altLang="ja-JP" sz="6600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sz="6600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　荒川　正洋様</a:t>
            </a:r>
            <a:endParaRPr lang="en-US" altLang="ja-JP" sz="6600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sz="5400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物流ネット武蔵協同組合　理事</a:t>
            </a:r>
            <a:endParaRPr lang="en-US" altLang="ja-JP" sz="5400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622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2346" y="743077"/>
            <a:ext cx="10847070" cy="2105850"/>
          </a:xfrm>
        </p:spPr>
        <p:txBody>
          <a:bodyPr>
            <a:noAutofit/>
          </a:bodyPr>
          <a:lstStyle/>
          <a:p>
            <a:r>
              <a:rPr kumimoji="1" lang="ja-JP" altLang="en-US" sz="4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物流人財育成・物流コンサルティング</a:t>
            </a:r>
            <a:br>
              <a:rPr kumimoji="1" lang="en-US" altLang="ja-JP" sz="4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</a:br>
            <a:r>
              <a:rPr kumimoji="1" lang="ja-JP" altLang="en-US" sz="8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ロジクエスト株式会社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2346" y="3133344"/>
            <a:ext cx="11178540" cy="3401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8000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代表取締役</a:t>
            </a:r>
            <a:endParaRPr lang="en-US" altLang="ja-JP" sz="8000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sz="8000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　清水 一成様</a:t>
            </a:r>
            <a:endParaRPr lang="en-US" altLang="ja-JP" sz="8000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1290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涙形 6"/>
          <p:cNvSpPr/>
          <p:nvPr/>
        </p:nvSpPr>
        <p:spPr>
          <a:xfrm>
            <a:off x="563524" y="883019"/>
            <a:ext cx="10728251" cy="5496009"/>
          </a:xfrm>
          <a:prstGeom prst="teardrop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270164"/>
            <a:ext cx="9144000" cy="2462645"/>
          </a:xfrm>
        </p:spPr>
        <p:txBody>
          <a:bodyPr>
            <a:noAutofit/>
          </a:bodyPr>
          <a:lstStyle/>
          <a:p>
            <a:pPr algn="ctr"/>
            <a:br>
              <a:rPr kumimoji="1" lang="en-US" altLang="ja-JP" sz="9600" dirty="0"/>
            </a:br>
            <a:r>
              <a:rPr kumimoji="1" lang="ja-JP" alt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新入社員紹介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ja-JP" altLang="en-US" sz="4400" b="1" dirty="0"/>
              <a:t>令和元</a:t>
            </a:r>
            <a:r>
              <a:rPr kumimoji="1" lang="ja-JP" altLang="en-US" sz="4400" b="1" dirty="0"/>
              <a:t>年５月以降に入社された</a:t>
            </a:r>
            <a:endParaRPr kumimoji="1" lang="en-US" altLang="ja-JP" sz="4400" b="1" dirty="0"/>
          </a:p>
          <a:p>
            <a:r>
              <a:rPr kumimoji="1" lang="ja-JP" altLang="en-US" sz="4400" b="1" dirty="0"/>
              <a:t>新入社員の方を紹介致します</a:t>
            </a:r>
          </a:p>
        </p:txBody>
      </p:sp>
      <p:sp>
        <p:nvSpPr>
          <p:cNvPr id="6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10990385" y="158497"/>
            <a:ext cx="1116271" cy="378926"/>
          </a:xfrm>
        </p:spPr>
        <p:txBody>
          <a:bodyPr/>
          <a:lstStyle/>
          <a:p>
            <a:pPr algn="r"/>
            <a:r>
              <a:rPr kumimoji="1" lang="en-US" altLang="ja-JP" dirty="0">
                <a:solidFill>
                  <a:schemeClr val="tx1"/>
                </a:solidFill>
              </a:rPr>
              <a:t>2019/11/17</a:t>
            </a:r>
          </a:p>
        </p:txBody>
      </p:sp>
      <p:pic>
        <p:nvPicPr>
          <p:cNvPr id="4" name="コンテンツ プレースホルダー 6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113" y="6153545"/>
            <a:ext cx="2278927" cy="57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3816" y="969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ja-JP" altLang="en-US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新入社員紹介</a:t>
            </a:r>
            <a:endParaRPr kumimoji="1" lang="ja-JP" altLang="en-US" sz="8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5760" y="1690687"/>
            <a:ext cx="11178540" cy="5167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社員番号：１０７６</a:t>
            </a:r>
            <a:endParaRPr lang="en-US" altLang="ja-JP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所属：スズケンＳＰＤ</a:t>
            </a:r>
            <a:endParaRPr lang="en-US" altLang="ja-JP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配属先：ＳＲＬ羽村ラボ</a:t>
            </a:r>
            <a:endParaRPr lang="en-US" altLang="ja-JP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名前：東　晃子</a:t>
            </a:r>
            <a:endParaRPr lang="en-US" altLang="ja-JP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趣味：お花</a:t>
            </a:r>
            <a:endParaRPr lang="en-US" altLang="ja-JP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endParaRPr lang="en-US" altLang="ja-JP" sz="32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128" y="1690687"/>
            <a:ext cx="6624446" cy="331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8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6759</TotalTime>
  <Words>2432</Words>
  <Application>Microsoft Office PowerPoint</Application>
  <PresentationFormat>ワイド画面</PresentationFormat>
  <Paragraphs>568</Paragraphs>
  <Slides>38</Slides>
  <Notes>18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8" baseType="lpstr">
      <vt:lpstr>HGP創英ﾌﾟﾚｾﾞﾝｽEB</vt:lpstr>
      <vt:lpstr>HGP創英角ﾎﾟｯﾌﾟ体</vt:lpstr>
      <vt:lpstr>HGS創英角ﾎﾟｯﾌﾟ体</vt:lpstr>
      <vt:lpstr>HG丸ｺﾞｼｯｸM-PRO</vt:lpstr>
      <vt:lpstr>Meiryo UI</vt:lpstr>
      <vt:lpstr>ＭＳ Ｐゴシック</vt:lpstr>
      <vt:lpstr>Arial</vt:lpstr>
      <vt:lpstr>Calibri</vt:lpstr>
      <vt:lpstr>Calibri Light</vt:lpstr>
      <vt:lpstr>Office テーマ</vt:lpstr>
      <vt:lpstr>　令和元年11月　株式会社マルモト</vt:lpstr>
      <vt:lpstr>第３０回安全運転講習会</vt:lpstr>
      <vt:lpstr>人事異動のお知らせ</vt:lpstr>
      <vt:lpstr>PowerPoint プレゼンテーション</vt:lpstr>
      <vt:lpstr> ご来賓御紹介</vt:lpstr>
      <vt:lpstr>有限会社カントラ</vt:lpstr>
      <vt:lpstr>物流人財育成・物流コンサルティング ロジクエスト株式会社</vt:lpstr>
      <vt:lpstr> 新入社員紹介</vt:lpstr>
      <vt:lpstr>新入社員紹介</vt:lpstr>
      <vt:lpstr>新入社員紹介</vt:lpstr>
      <vt:lpstr>新入社員紹介</vt:lpstr>
      <vt:lpstr>新入社員紹介</vt:lpstr>
      <vt:lpstr>新入社員紹介</vt:lpstr>
      <vt:lpstr>新入社員紹介</vt:lpstr>
      <vt:lpstr>新入社員紹介</vt:lpstr>
      <vt:lpstr>新入社員紹介</vt:lpstr>
      <vt:lpstr>新入社員紹介</vt:lpstr>
      <vt:lpstr>新入社員紹介</vt:lpstr>
      <vt:lpstr>新 入 社 員 紹 介</vt:lpstr>
      <vt:lpstr>第３０回安全運転講習会</vt:lpstr>
      <vt:lpstr>株式会社マルモト 　令和元年度　上期  </vt:lpstr>
      <vt:lpstr>浦和西交通安全協会　無事故・無違反表彰</vt:lpstr>
      <vt:lpstr>令和元年度　上期優秀ドライバー　軽・ライトバン・１ｔ部門</vt:lpstr>
      <vt:lpstr>令和元年度　上期優秀ドライバー　軽・ライトバン・１ｔ部門</vt:lpstr>
      <vt:lpstr>令和元年度　上期優秀ドライバー２ｔ・３ｔ車部門</vt:lpstr>
      <vt:lpstr>令和元年度　上期優秀ドライバー４ｔ車部門</vt:lpstr>
      <vt:lpstr>令和元年度　上期優秀ドライバー大型部門</vt:lpstr>
      <vt:lpstr>第３０回安全運転講習会</vt:lpstr>
      <vt:lpstr>講　話　</vt:lpstr>
      <vt:lpstr>【事故報告書のまとめ】</vt:lpstr>
      <vt:lpstr>PowerPoint プレゼンテーション</vt:lpstr>
      <vt:lpstr>PowerPoint プレゼンテーション</vt:lpstr>
      <vt:lpstr>PowerPoint プレゼンテーション</vt:lpstr>
      <vt:lpstr>第３０回安全運転講習会</vt:lpstr>
      <vt:lpstr>「頭」と「心」で学ぶ チームビルディング研修</vt:lpstr>
      <vt:lpstr>総　評</vt:lpstr>
      <vt:lpstr>経営理念</vt:lpstr>
      <vt:lpstr>安全講習会振り返りシート 本日の講習会に関する、皆様のご意見・ご感想をお聞かせください。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平成29年度　株式会社マルモト</dc:title>
  <dc:creator>近松 昭宏</dc:creator>
  <cp:lastModifiedBy>user</cp:lastModifiedBy>
  <cp:revision>251</cp:revision>
  <cp:lastPrinted>2019-11-16T04:22:27Z</cp:lastPrinted>
  <dcterms:created xsi:type="dcterms:W3CDTF">2018-05-04T04:41:31Z</dcterms:created>
  <dcterms:modified xsi:type="dcterms:W3CDTF">2019-12-06T05:59:13Z</dcterms:modified>
</cp:coreProperties>
</file>